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64" r:id="rId7"/>
    <p:sldId id="267" r:id="rId8"/>
    <p:sldId id="278" r:id="rId9"/>
    <p:sldId id="280" r:id="rId10"/>
    <p:sldId id="274" r:id="rId11"/>
    <p:sldId id="273" r:id="rId12"/>
    <p:sldId id="269" r:id="rId13"/>
    <p:sldId id="277" r:id="rId14"/>
    <p:sldId id="276" r:id="rId15"/>
    <p:sldId id="275" r:id="rId16"/>
    <p:sldId id="268" r:id="rId17"/>
    <p:sldId id="279" r:id="rId18"/>
    <p:sldId id="270" r:id="rId19"/>
    <p:sldId id="271" r:id="rId20"/>
    <p:sldId id="272" r:id="rId21"/>
    <p:sldId id="281" r:id="rId22"/>
    <p:sldId id="282" r:id="rId23"/>
    <p:sldId id="283" r:id="rId24"/>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p:cViewPr>
        <p:scale>
          <a:sx n="80" d="100"/>
          <a:sy n="80" d="100"/>
        </p:scale>
        <p:origin x="1734" y="64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53988-D485-4761-89D5-E354F8CAFB14}" type="doc">
      <dgm:prSet loTypeId="urn:microsoft.com/office/officeart/2005/8/layout/venn2" loCatId="relationship" qsTypeId="urn:microsoft.com/office/officeart/2005/8/quickstyle/3d3" qsCatId="3D" csTypeId="urn:microsoft.com/office/officeart/2005/8/colors/colorful2" csCatId="colorful" phldr="1"/>
      <dgm:spPr/>
      <dgm:t>
        <a:bodyPr/>
        <a:lstStyle/>
        <a:p>
          <a:endParaRPr lang="fr-FR"/>
        </a:p>
      </dgm:t>
    </dgm:pt>
    <dgm:pt modelId="{2AE03C6C-DA02-4196-A47C-EB66C8509C0B}">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3600" dirty="0" smtClean="0"/>
            <a:t>Monde</a:t>
          </a:r>
          <a:endParaRPr lang="fr-FR" sz="3600" dirty="0"/>
        </a:p>
      </dgm:t>
    </dgm:pt>
    <dgm:pt modelId="{5621FCFF-D8F2-425C-B39F-A1EEB6795EFB}" type="parTrans" cxnId="{893C8707-6BC8-420A-9944-43DD913C01A0}">
      <dgm:prSet/>
      <dgm:spPr/>
      <dgm:t>
        <a:bodyPr/>
        <a:lstStyle/>
        <a:p>
          <a:endParaRPr lang="fr-FR"/>
        </a:p>
      </dgm:t>
    </dgm:pt>
    <dgm:pt modelId="{4E01B5F3-90BA-44F1-A2FA-4FB91965DF53}" type="sibTrans" cxnId="{893C8707-6BC8-420A-9944-43DD913C01A0}">
      <dgm:prSet/>
      <dgm:spPr/>
      <dgm:t>
        <a:bodyPr/>
        <a:lstStyle/>
        <a:p>
          <a:endParaRPr lang="fr-FR"/>
        </a:p>
      </dgm:t>
    </dgm:pt>
    <dgm:pt modelId="{84460DCC-E085-4E63-8838-49E5DA20701F}">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3600" dirty="0" smtClean="0"/>
            <a:t>Afrique</a:t>
          </a:r>
          <a:endParaRPr lang="fr-FR" sz="3600" dirty="0"/>
        </a:p>
      </dgm:t>
    </dgm:pt>
    <dgm:pt modelId="{D8CB9EB3-1570-49E6-81E4-522E94C5527E}" type="parTrans" cxnId="{C21A6A40-93AE-41D0-92C7-143D0B58116B}">
      <dgm:prSet/>
      <dgm:spPr/>
      <dgm:t>
        <a:bodyPr/>
        <a:lstStyle/>
        <a:p>
          <a:endParaRPr lang="fr-FR"/>
        </a:p>
      </dgm:t>
    </dgm:pt>
    <dgm:pt modelId="{A815DDFD-D3F2-48B9-83A0-1689BBBE6D33}" type="sibTrans" cxnId="{C21A6A40-93AE-41D0-92C7-143D0B58116B}">
      <dgm:prSet/>
      <dgm:spPr/>
      <dgm:t>
        <a:bodyPr/>
        <a:lstStyle/>
        <a:p>
          <a:endParaRPr lang="fr-FR"/>
        </a:p>
      </dgm:t>
    </dgm:pt>
    <dgm:pt modelId="{9B6851EC-B16E-4993-ABF0-43A122608943}">
      <dgm:prSet phldrT="[Texte]" custT="1">
        <dgm:style>
          <a:lnRef idx="0">
            <a:schemeClr val="accent1"/>
          </a:lnRef>
          <a:fillRef idx="3">
            <a:schemeClr val="accent1"/>
          </a:fillRef>
          <a:effectRef idx="3">
            <a:schemeClr val="accent1"/>
          </a:effectRef>
          <a:fontRef idx="minor">
            <a:schemeClr val="lt1"/>
          </a:fontRef>
        </dgm:style>
      </dgm:prSet>
      <dgm:spPr>
        <a:solidFill>
          <a:schemeClr val="accent3">
            <a:lumMod val="60000"/>
            <a:lumOff val="40000"/>
          </a:schemeClr>
        </a:solidFill>
      </dgm:spPr>
      <dgm:t>
        <a:bodyPr/>
        <a:lstStyle/>
        <a:p>
          <a:r>
            <a:rPr lang="fr-FR" sz="1600" dirty="0" smtClean="0"/>
            <a:t>Ville d’Agadez</a:t>
          </a:r>
          <a:endParaRPr lang="fr-FR" sz="1600" dirty="0"/>
        </a:p>
      </dgm:t>
    </dgm:pt>
    <dgm:pt modelId="{D0325BC0-E5C0-425F-8FC3-63BB4A5DA4FD}" type="parTrans" cxnId="{1C1E86C9-4B3E-4286-861F-5B49374D2D8E}">
      <dgm:prSet/>
      <dgm:spPr/>
      <dgm:t>
        <a:bodyPr/>
        <a:lstStyle/>
        <a:p>
          <a:endParaRPr lang="fr-FR"/>
        </a:p>
      </dgm:t>
    </dgm:pt>
    <dgm:pt modelId="{B855005A-222F-45BF-8E6F-22D183718048}" type="sibTrans" cxnId="{1C1E86C9-4B3E-4286-861F-5B49374D2D8E}">
      <dgm:prSet/>
      <dgm:spPr/>
      <dgm:t>
        <a:bodyPr/>
        <a:lstStyle/>
        <a:p>
          <a:endParaRPr lang="fr-FR"/>
        </a:p>
      </dgm:t>
    </dgm:pt>
    <dgm:pt modelId="{E178AFAA-72A4-4107-878C-2A030BA57D06}">
      <dgm:prSet phldrT="[Texte]">
        <dgm:style>
          <a:lnRef idx="0">
            <a:schemeClr val="accent4"/>
          </a:lnRef>
          <a:fillRef idx="3">
            <a:schemeClr val="accent4"/>
          </a:fillRef>
          <a:effectRef idx="3">
            <a:schemeClr val="accent4"/>
          </a:effectRef>
          <a:fontRef idx="minor">
            <a:schemeClr val="lt1"/>
          </a:fontRef>
        </dgm:style>
      </dgm:prSet>
      <dgm:spPr>
        <a:solidFill>
          <a:schemeClr val="accent3">
            <a:lumMod val="20000"/>
            <a:lumOff val="80000"/>
          </a:schemeClr>
        </a:solidFill>
      </dgm:spPr>
      <dgm:t>
        <a:bodyPr/>
        <a:lstStyle/>
        <a:p>
          <a:r>
            <a:rPr lang="fr-FR" dirty="0" smtClean="0">
              <a:solidFill>
                <a:schemeClr val="tx1"/>
              </a:solidFill>
            </a:rPr>
            <a:t>Familles d’Agadez</a:t>
          </a:r>
          <a:endParaRPr lang="fr-FR" dirty="0">
            <a:solidFill>
              <a:schemeClr val="tx1"/>
            </a:solidFill>
          </a:endParaRPr>
        </a:p>
      </dgm:t>
    </dgm:pt>
    <dgm:pt modelId="{F878D4BA-3435-4C80-9297-EE9F2AFF5661}" type="parTrans" cxnId="{BE1E3A63-72EB-43F8-BA5D-6B7EA460AB6F}">
      <dgm:prSet/>
      <dgm:spPr/>
      <dgm:t>
        <a:bodyPr/>
        <a:lstStyle/>
        <a:p>
          <a:endParaRPr lang="fr-FR"/>
        </a:p>
      </dgm:t>
    </dgm:pt>
    <dgm:pt modelId="{D9F11A96-420C-4A1A-AFCC-3A52D2D64439}" type="sibTrans" cxnId="{BE1E3A63-72EB-43F8-BA5D-6B7EA460AB6F}">
      <dgm:prSet/>
      <dgm:spPr/>
      <dgm:t>
        <a:bodyPr/>
        <a:lstStyle/>
        <a:p>
          <a:endParaRPr lang="fr-FR"/>
        </a:p>
      </dgm:t>
    </dgm:pt>
    <dgm:pt modelId="{E9B94376-9A48-47F0-8509-6591CAA0F60A}">
      <dgm:prSet custT="1">
        <dgm:style>
          <a:lnRef idx="0">
            <a:schemeClr val="accent5"/>
          </a:lnRef>
          <a:fillRef idx="3">
            <a:schemeClr val="accent5"/>
          </a:fillRef>
          <a:effectRef idx="3">
            <a:schemeClr val="accent5"/>
          </a:effectRef>
          <a:fontRef idx="minor">
            <a:schemeClr val="lt1"/>
          </a:fontRef>
        </dgm:style>
      </dgm:prSet>
      <dgm:spPr>
        <a:solidFill>
          <a:schemeClr val="accent3">
            <a:lumMod val="75000"/>
          </a:schemeClr>
        </a:solidFill>
      </dgm:spPr>
      <dgm:t>
        <a:bodyPr/>
        <a:lstStyle/>
        <a:p>
          <a:r>
            <a:rPr lang="fr-FR" sz="1800" dirty="0" smtClean="0"/>
            <a:t>Région d’Agadez</a:t>
          </a:r>
          <a:endParaRPr lang="fr-FR" sz="1800" dirty="0"/>
        </a:p>
      </dgm:t>
    </dgm:pt>
    <dgm:pt modelId="{A972DADB-00A4-4474-9E55-3AE0A049F707}" type="parTrans" cxnId="{2D7893D5-E351-43A4-8D27-99CEF7C2C423}">
      <dgm:prSet/>
      <dgm:spPr/>
      <dgm:t>
        <a:bodyPr/>
        <a:lstStyle/>
        <a:p>
          <a:endParaRPr lang="fr-FR"/>
        </a:p>
      </dgm:t>
    </dgm:pt>
    <dgm:pt modelId="{57D3C22A-4F8F-4B8B-93A5-AC4A37A78464}" type="sibTrans" cxnId="{2D7893D5-E351-43A4-8D27-99CEF7C2C423}">
      <dgm:prSet/>
      <dgm:spPr/>
      <dgm:t>
        <a:bodyPr/>
        <a:lstStyle/>
        <a:p>
          <a:endParaRPr lang="fr-FR"/>
        </a:p>
      </dgm:t>
    </dgm:pt>
    <dgm:pt modelId="{F80C6307-4A01-436A-9E03-A3FBE0AA50E4}">
      <dgm:prSet custT="1">
        <dgm:style>
          <a:lnRef idx="0">
            <a:schemeClr val="accent1"/>
          </a:lnRef>
          <a:fillRef idx="3">
            <a:schemeClr val="accent1"/>
          </a:fillRef>
          <a:effectRef idx="3">
            <a:schemeClr val="accent1"/>
          </a:effectRef>
          <a:fontRef idx="minor">
            <a:schemeClr val="lt1"/>
          </a:fontRef>
        </dgm:style>
      </dgm:prSet>
      <dgm:spPr/>
      <dgm:t>
        <a:bodyPr/>
        <a:lstStyle/>
        <a:p>
          <a:r>
            <a:rPr lang="fr-FR" sz="2800" dirty="0" smtClean="0"/>
            <a:t>Niger</a:t>
          </a:r>
          <a:endParaRPr lang="fr-FR" sz="2800" dirty="0"/>
        </a:p>
      </dgm:t>
    </dgm:pt>
    <dgm:pt modelId="{327DC65B-77D7-4D58-834E-62BC6CF1CC6E}" type="parTrans" cxnId="{E4B16A94-A280-4018-BE7C-B8E83F52203A}">
      <dgm:prSet/>
      <dgm:spPr/>
      <dgm:t>
        <a:bodyPr/>
        <a:lstStyle/>
        <a:p>
          <a:endParaRPr lang="fr-FR"/>
        </a:p>
      </dgm:t>
    </dgm:pt>
    <dgm:pt modelId="{89BC25C4-63AC-4D52-BEEA-2BC1D63FD4FE}" type="sibTrans" cxnId="{E4B16A94-A280-4018-BE7C-B8E83F52203A}">
      <dgm:prSet/>
      <dgm:spPr/>
      <dgm:t>
        <a:bodyPr/>
        <a:lstStyle/>
        <a:p>
          <a:endParaRPr lang="fr-FR"/>
        </a:p>
      </dgm:t>
    </dgm:pt>
    <dgm:pt modelId="{DB08F573-52D7-459E-BECE-97CC9821D42F}">
      <dgm:prSet custT="1">
        <dgm:style>
          <a:lnRef idx="0">
            <a:schemeClr val="accent4"/>
          </a:lnRef>
          <a:fillRef idx="3">
            <a:schemeClr val="accent4"/>
          </a:fillRef>
          <a:effectRef idx="3">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00" dirty="0" smtClean="0"/>
            <a:t>CEDEAO</a:t>
          </a:r>
        </a:p>
        <a:p>
          <a:pPr lvl="0" defTabSz="400050">
            <a:lnSpc>
              <a:spcPct val="90000"/>
            </a:lnSpc>
            <a:spcBef>
              <a:spcPct val="0"/>
            </a:spcBef>
            <a:spcAft>
              <a:spcPct val="35000"/>
            </a:spcAft>
          </a:pPr>
          <a:endParaRPr lang="fr-FR" sz="900" dirty="0"/>
        </a:p>
      </dgm:t>
    </dgm:pt>
    <dgm:pt modelId="{0BFC8E96-52C0-4346-8D47-D301F709C143}" type="parTrans" cxnId="{602C81EB-7954-4418-A702-EF8850A91730}">
      <dgm:prSet/>
      <dgm:spPr/>
      <dgm:t>
        <a:bodyPr/>
        <a:lstStyle/>
        <a:p>
          <a:endParaRPr lang="fr-FR"/>
        </a:p>
      </dgm:t>
    </dgm:pt>
    <dgm:pt modelId="{1F9430B9-1F8B-4D09-838E-A6E7B29EEE2A}" type="sibTrans" cxnId="{602C81EB-7954-4418-A702-EF8850A91730}">
      <dgm:prSet/>
      <dgm:spPr/>
      <dgm:t>
        <a:bodyPr/>
        <a:lstStyle/>
        <a:p>
          <a:endParaRPr lang="fr-FR"/>
        </a:p>
      </dgm:t>
    </dgm:pt>
    <dgm:pt modelId="{9BB2B6E0-3507-4E8E-8D7D-9F04A990EFB0}">
      <dgm:prSet/>
      <dgm:spPr/>
      <dgm:t>
        <a:bodyPr/>
        <a:lstStyle/>
        <a:p>
          <a:endParaRPr lang="fr-FR"/>
        </a:p>
      </dgm:t>
    </dgm:pt>
    <dgm:pt modelId="{61DFDCEB-5423-49C4-BCC2-A7E1AE981660}" type="parTrans" cxnId="{D3101366-704B-452D-BBA0-E2BF406BBE89}">
      <dgm:prSet/>
      <dgm:spPr/>
      <dgm:t>
        <a:bodyPr/>
        <a:lstStyle/>
        <a:p>
          <a:endParaRPr lang="fr-FR"/>
        </a:p>
      </dgm:t>
    </dgm:pt>
    <dgm:pt modelId="{4ED7FF8E-AFE9-4AFA-AEBC-479DA5150E98}" type="sibTrans" cxnId="{D3101366-704B-452D-BBA0-E2BF406BBE89}">
      <dgm:prSet/>
      <dgm:spPr/>
      <dgm:t>
        <a:bodyPr/>
        <a:lstStyle/>
        <a:p>
          <a:endParaRPr lang="fr-FR"/>
        </a:p>
      </dgm:t>
    </dgm:pt>
    <dgm:pt modelId="{EA2BADC3-70C4-4BB9-8F7C-D39DF2F21EAA}" type="pres">
      <dgm:prSet presAssocID="{17353988-D485-4761-89D5-E354F8CAFB14}" presName="Name0" presStyleCnt="0">
        <dgm:presLayoutVars>
          <dgm:chMax val="7"/>
          <dgm:resizeHandles val="exact"/>
        </dgm:presLayoutVars>
      </dgm:prSet>
      <dgm:spPr/>
      <dgm:t>
        <a:bodyPr/>
        <a:lstStyle/>
        <a:p>
          <a:endParaRPr lang="fr-FR"/>
        </a:p>
      </dgm:t>
    </dgm:pt>
    <dgm:pt modelId="{C5D80C83-C5D4-4128-B63F-6B9594667ABE}" type="pres">
      <dgm:prSet presAssocID="{17353988-D485-4761-89D5-E354F8CAFB14}" presName="comp1" presStyleCnt="0"/>
      <dgm:spPr/>
    </dgm:pt>
    <dgm:pt modelId="{9865DE73-B1A2-4712-A107-BFA73315F305}" type="pres">
      <dgm:prSet presAssocID="{17353988-D485-4761-89D5-E354F8CAFB14}" presName="circle1" presStyleLbl="node1" presStyleIdx="0" presStyleCnt="7"/>
      <dgm:spPr/>
      <dgm:t>
        <a:bodyPr/>
        <a:lstStyle/>
        <a:p>
          <a:endParaRPr lang="fr-FR"/>
        </a:p>
      </dgm:t>
    </dgm:pt>
    <dgm:pt modelId="{24AE5514-14A9-48B8-A80A-51ED6701B8B5}" type="pres">
      <dgm:prSet presAssocID="{17353988-D485-4761-89D5-E354F8CAFB14}" presName="c1text" presStyleLbl="node1" presStyleIdx="0" presStyleCnt="7">
        <dgm:presLayoutVars>
          <dgm:bulletEnabled val="1"/>
        </dgm:presLayoutVars>
      </dgm:prSet>
      <dgm:spPr/>
      <dgm:t>
        <a:bodyPr/>
        <a:lstStyle/>
        <a:p>
          <a:endParaRPr lang="fr-FR"/>
        </a:p>
      </dgm:t>
    </dgm:pt>
    <dgm:pt modelId="{4F7FB2CB-4A22-41B6-B247-F12578D4EC11}" type="pres">
      <dgm:prSet presAssocID="{17353988-D485-4761-89D5-E354F8CAFB14}" presName="comp2" presStyleCnt="0"/>
      <dgm:spPr/>
    </dgm:pt>
    <dgm:pt modelId="{1FE8CD43-EC1B-45F3-BDBC-70AEAA423901}" type="pres">
      <dgm:prSet presAssocID="{17353988-D485-4761-89D5-E354F8CAFB14}" presName="circle2" presStyleLbl="node1" presStyleIdx="1" presStyleCnt="7"/>
      <dgm:spPr/>
      <dgm:t>
        <a:bodyPr/>
        <a:lstStyle/>
        <a:p>
          <a:endParaRPr lang="fr-FR"/>
        </a:p>
      </dgm:t>
    </dgm:pt>
    <dgm:pt modelId="{1E73B934-B7C6-42CC-A506-9BEDB497DA9F}" type="pres">
      <dgm:prSet presAssocID="{17353988-D485-4761-89D5-E354F8CAFB14}" presName="c2text" presStyleLbl="node1" presStyleIdx="1" presStyleCnt="7">
        <dgm:presLayoutVars>
          <dgm:bulletEnabled val="1"/>
        </dgm:presLayoutVars>
      </dgm:prSet>
      <dgm:spPr/>
      <dgm:t>
        <a:bodyPr/>
        <a:lstStyle/>
        <a:p>
          <a:endParaRPr lang="fr-FR"/>
        </a:p>
      </dgm:t>
    </dgm:pt>
    <dgm:pt modelId="{5CC6440C-827C-48D3-9E8D-64CF7111388B}" type="pres">
      <dgm:prSet presAssocID="{17353988-D485-4761-89D5-E354F8CAFB14}" presName="comp3" presStyleCnt="0"/>
      <dgm:spPr/>
    </dgm:pt>
    <dgm:pt modelId="{5CBB5253-9FA2-4DB3-B62A-932DB89D5337}" type="pres">
      <dgm:prSet presAssocID="{17353988-D485-4761-89D5-E354F8CAFB14}" presName="circle3" presStyleLbl="node1" presStyleIdx="2" presStyleCnt="7"/>
      <dgm:spPr/>
      <dgm:t>
        <a:bodyPr/>
        <a:lstStyle/>
        <a:p>
          <a:endParaRPr lang="fr-FR"/>
        </a:p>
      </dgm:t>
    </dgm:pt>
    <dgm:pt modelId="{A1D00642-1E01-4111-8282-947307D59D2C}" type="pres">
      <dgm:prSet presAssocID="{17353988-D485-4761-89D5-E354F8CAFB14}" presName="c3text" presStyleLbl="node1" presStyleIdx="2" presStyleCnt="7">
        <dgm:presLayoutVars>
          <dgm:bulletEnabled val="1"/>
        </dgm:presLayoutVars>
      </dgm:prSet>
      <dgm:spPr/>
      <dgm:t>
        <a:bodyPr/>
        <a:lstStyle/>
        <a:p>
          <a:endParaRPr lang="fr-FR"/>
        </a:p>
      </dgm:t>
    </dgm:pt>
    <dgm:pt modelId="{25B6AB29-C06C-486C-8101-55E118888FC1}" type="pres">
      <dgm:prSet presAssocID="{17353988-D485-4761-89D5-E354F8CAFB14}" presName="comp4" presStyleCnt="0"/>
      <dgm:spPr/>
    </dgm:pt>
    <dgm:pt modelId="{2164BB82-E6B1-4318-8DA0-B201775584CF}" type="pres">
      <dgm:prSet presAssocID="{17353988-D485-4761-89D5-E354F8CAFB14}" presName="circle4" presStyleLbl="node1" presStyleIdx="3" presStyleCnt="7"/>
      <dgm:spPr/>
      <dgm:t>
        <a:bodyPr/>
        <a:lstStyle/>
        <a:p>
          <a:endParaRPr lang="fr-FR"/>
        </a:p>
      </dgm:t>
    </dgm:pt>
    <dgm:pt modelId="{FF4CAEE0-9651-4BA4-9893-CC97C597E998}" type="pres">
      <dgm:prSet presAssocID="{17353988-D485-4761-89D5-E354F8CAFB14}" presName="c4text" presStyleLbl="node1" presStyleIdx="3" presStyleCnt="7">
        <dgm:presLayoutVars>
          <dgm:bulletEnabled val="1"/>
        </dgm:presLayoutVars>
      </dgm:prSet>
      <dgm:spPr/>
      <dgm:t>
        <a:bodyPr/>
        <a:lstStyle/>
        <a:p>
          <a:endParaRPr lang="fr-FR"/>
        </a:p>
      </dgm:t>
    </dgm:pt>
    <dgm:pt modelId="{526FAC89-AAE3-447D-BA03-FC32D520C8A0}" type="pres">
      <dgm:prSet presAssocID="{17353988-D485-4761-89D5-E354F8CAFB14}" presName="comp5" presStyleCnt="0"/>
      <dgm:spPr/>
    </dgm:pt>
    <dgm:pt modelId="{9497EE50-BB71-4D6C-BD2D-3BBC34ACB0C0}" type="pres">
      <dgm:prSet presAssocID="{17353988-D485-4761-89D5-E354F8CAFB14}" presName="circle5" presStyleLbl="node1" presStyleIdx="4" presStyleCnt="7"/>
      <dgm:spPr/>
      <dgm:t>
        <a:bodyPr/>
        <a:lstStyle/>
        <a:p>
          <a:endParaRPr lang="fr-FR"/>
        </a:p>
      </dgm:t>
    </dgm:pt>
    <dgm:pt modelId="{D2B7CD37-DD1D-44DE-95E9-05DF45B3C0F8}" type="pres">
      <dgm:prSet presAssocID="{17353988-D485-4761-89D5-E354F8CAFB14}" presName="c5text" presStyleLbl="node1" presStyleIdx="4" presStyleCnt="7">
        <dgm:presLayoutVars>
          <dgm:bulletEnabled val="1"/>
        </dgm:presLayoutVars>
      </dgm:prSet>
      <dgm:spPr/>
      <dgm:t>
        <a:bodyPr/>
        <a:lstStyle/>
        <a:p>
          <a:endParaRPr lang="fr-FR"/>
        </a:p>
      </dgm:t>
    </dgm:pt>
    <dgm:pt modelId="{278439F8-7683-4C84-8938-974508D8EDEA}" type="pres">
      <dgm:prSet presAssocID="{17353988-D485-4761-89D5-E354F8CAFB14}" presName="comp6" presStyleCnt="0"/>
      <dgm:spPr/>
    </dgm:pt>
    <dgm:pt modelId="{2E409456-6D3F-429F-966D-D2A50FD3D008}" type="pres">
      <dgm:prSet presAssocID="{17353988-D485-4761-89D5-E354F8CAFB14}" presName="circle6" presStyleLbl="node1" presStyleIdx="5" presStyleCnt="7"/>
      <dgm:spPr/>
      <dgm:t>
        <a:bodyPr/>
        <a:lstStyle/>
        <a:p>
          <a:endParaRPr lang="fr-FR"/>
        </a:p>
      </dgm:t>
    </dgm:pt>
    <dgm:pt modelId="{A75557BA-856D-48AC-9588-154581B3F7F9}" type="pres">
      <dgm:prSet presAssocID="{17353988-D485-4761-89D5-E354F8CAFB14}" presName="c6text" presStyleLbl="node1" presStyleIdx="5" presStyleCnt="7">
        <dgm:presLayoutVars>
          <dgm:bulletEnabled val="1"/>
        </dgm:presLayoutVars>
      </dgm:prSet>
      <dgm:spPr/>
      <dgm:t>
        <a:bodyPr/>
        <a:lstStyle/>
        <a:p>
          <a:endParaRPr lang="fr-FR"/>
        </a:p>
      </dgm:t>
    </dgm:pt>
    <dgm:pt modelId="{6B024753-CC2D-4C02-8DC3-7D6DCDEA8FB9}" type="pres">
      <dgm:prSet presAssocID="{17353988-D485-4761-89D5-E354F8CAFB14}" presName="comp7" presStyleCnt="0"/>
      <dgm:spPr/>
    </dgm:pt>
    <dgm:pt modelId="{770DF320-E9D6-463D-A09A-B5212EB5E727}" type="pres">
      <dgm:prSet presAssocID="{17353988-D485-4761-89D5-E354F8CAFB14}" presName="circle7" presStyleLbl="node1" presStyleIdx="6" presStyleCnt="7"/>
      <dgm:spPr/>
      <dgm:t>
        <a:bodyPr/>
        <a:lstStyle/>
        <a:p>
          <a:endParaRPr lang="fr-FR"/>
        </a:p>
      </dgm:t>
    </dgm:pt>
    <dgm:pt modelId="{08B36D3D-D817-4CFE-B0A1-4685870A999F}" type="pres">
      <dgm:prSet presAssocID="{17353988-D485-4761-89D5-E354F8CAFB14}" presName="c7text" presStyleLbl="node1" presStyleIdx="6" presStyleCnt="7">
        <dgm:presLayoutVars>
          <dgm:bulletEnabled val="1"/>
        </dgm:presLayoutVars>
      </dgm:prSet>
      <dgm:spPr/>
      <dgm:t>
        <a:bodyPr/>
        <a:lstStyle/>
        <a:p>
          <a:endParaRPr lang="fr-FR"/>
        </a:p>
      </dgm:t>
    </dgm:pt>
  </dgm:ptLst>
  <dgm:cxnLst>
    <dgm:cxn modelId="{1C1E86C9-4B3E-4286-861F-5B49374D2D8E}" srcId="{17353988-D485-4761-89D5-E354F8CAFB14}" destId="{9B6851EC-B16E-4993-ABF0-43A122608943}" srcOrd="5" destOrd="0" parTransId="{D0325BC0-E5C0-425F-8FC3-63BB4A5DA4FD}" sibTransId="{B855005A-222F-45BF-8E6F-22D183718048}"/>
    <dgm:cxn modelId="{BE1E3A63-72EB-43F8-BA5D-6B7EA460AB6F}" srcId="{17353988-D485-4761-89D5-E354F8CAFB14}" destId="{E178AFAA-72A4-4107-878C-2A030BA57D06}" srcOrd="6" destOrd="0" parTransId="{F878D4BA-3435-4C80-9297-EE9F2AFF5661}" sibTransId="{D9F11A96-420C-4A1A-AFCC-3A52D2D64439}"/>
    <dgm:cxn modelId="{7C200E7A-1BE1-41FE-BE85-B3F19127FBFC}" type="presOf" srcId="{9B6851EC-B16E-4993-ABF0-43A122608943}" destId="{A75557BA-856D-48AC-9588-154581B3F7F9}" srcOrd="1" destOrd="0" presId="urn:microsoft.com/office/officeart/2005/8/layout/venn2"/>
    <dgm:cxn modelId="{179B022F-0CFC-47D6-969D-876ECBF55349}" type="presOf" srcId="{17353988-D485-4761-89D5-E354F8CAFB14}" destId="{EA2BADC3-70C4-4BB9-8F7C-D39DF2F21EAA}" srcOrd="0" destOrd="0" presId="urn:microsoft.com/office/officeart/2005/8/layout/venn2"/>
    <dgm:cxn modelId="{8F863349-53C8-4668-85A1-5FC4FF675CD9}" type="presOf" srcId="{2AE03C6C-DA02-4196-A47C-EB66C8509C0B}" destId="{9865DE73-B1A2-4712-A107-BFA73315F305}" srcOrd="0" destOrd="0" presId="urn:microsoft.com/office/officeart/2005/8/layout/venn2"/>
    <dgm:cxn modelId="{CF23DCCA-EC3D-4351-864A-81D8EC8F97D9}" type="presOf" srcId="{F80C6307-4A01-436A-9E03-A3FBE0AA50E4}" destId="{FF4CAEE0-9651-4BA4-9893-CC97C597E998}" srcOrd="1" destOrd="0" presId="urn:microsoft.com/office/officeart/2005/8/layout/venn2"/>
    <dgm:cxn modelId="{8CF87B52-18C7-4860-97FB-453FD0897D84}" type="presOf" srcId="{E9B94376-9A48-47F0-8509-6591CAA0F60A}" destId="{D2B7CD37-DD1D-44DE-95E9-05DF45B3C0F8}" srcOrd="1" destOrd="0" presId="urn:microsoft.com/office/officeart/2005/8/layout/venn2"/>
    <dgm:cxn modelId="{6F3A11C0-91D9-4936-A030-DF017C0BF263}" type="presOf" srcId="{84460DCC-E085-4E63-8838-49E5DA20701F}" destId="{1E73B934-B7C6-42CC-A506-9BEDB497DA9F}" srcOrd="1" destOrd="0" presId="urn:microsoft.com/office/officeart/2005/8/layout/venn2"/>
    <dgm:cxn modelId="{B5D9A7A2-EBE8-4EA9-86E1-60825566B12C}" type="presOf" srcId="{F80C6307-4A01-436A-9E03-A3FBE0AA50E4}" destId="{2164BB82-E6B1-4318-8DA0-B201775584CF}" srcOrd="0" destOrd="0" presId="urn:microsoft.com/office/officeart/2005/8/layout/venn2"/>
    <dgm:cxn modelId="{E4B16A94-A280-4018-BE7C-B8E83F52203A}" srcId="{17353988-D485-4761-89D5-E354F8CAFB14}" destId="{F80C6307-4A01-436A-9E03-A3FBE0AA50E4}" srcOrd="3" destOrd="0" parTransId="{327DC65B-77D7-4D58-834E-62BC6CF1CC6E}" sibTransId="{89BC25C4-63AC-4D52-BEEA-2BC1D63FD4FE}"/>
    <dgm:cxn modelId="{0F7E9D2A-02A2-49DC-917B-C8FED2960A97}" type="presOf" srcId="{E178AFAA-72A4-4107-878C-2A030BA57D06}" destId="{08B36D3D-D817-4CFE-B0A1-4685870A999F}" srcOrd="1" destOrd="0" presId="urn:microsoft.com/office/officeart/2005/8/layout/venn2"/>
    <dgm:cxn modelId="{A65FDACE-1063-4DB5-BDE7-42F2AAF6E933}" type="presOf" srcId="{2AE03C6C-DA02-4196-A47C-EB66C8509C0B}" destId="{24AE5514-14A9-48B8-A80A-51ED6701B8B5}" srcOrd="1" destOrd="0" presId="urn:microsoft.com/office/officeart/2005/8/layout/venn2"/>
    <dgm:cxn modelId="{602C81EB-7954-4418-A702-EF8850A91730}" srcId="{17353988-D485-4761-89D5-E354F8CAFB14}" destId="{DB08F573-52D7-459E-BECE-97CC9821D42F}" srcOrd="2" destOrd="0" parTransId="{0BFC8E96-52C0-4346-8D47-D301F709C143}" sibTransId="{1F9430B9-1F8B-4D09-838E-A6E7B29EEE2A}"/>
    <dgm:cxn modelId="{D3101366-704B-452D-BBA0-E2BF406BBE89}" srcId="{17353988-D485-4761-89D5-E354F8CAFB14}" destId="{9BB2B6E0-3507-4E8E-8D7D-9F04A990EFB0}" srcOrd="7" destOrd="0" parTransId="{61DFDCEB-5423-49C4-BCC2-A7E1AE981660}" sibTransId="{4ED7FF8E-AFE9-4AFA-AEBC-479DA5150E98}"/>
    <dgm:cxn modelId="{5C2F064C-1D68-4CBF-94A1-053702BCCE1A}" type="presOf" srcId="{DB08F573-52D7-459E-BECE-97CC9821D42F}" destId="{A1D00642-1E01-4111-8282-947307D59D2C}" srcOrd="1" destOrd="0" presId="urn:microsoft.com/office/officeart/2005/8/layout/venn2"/>
    <dgm:cxn modelId="{9B565416-CF74-4724-B09D-147CBB4116DB}" type="presOf" srcId="{84460DCC-E085-4E63-8838-49E5DA20701F}" destId="{1FE8CD43-EC1B-45F3-BDBC-70AEAA423901}" srcOrd="0" destOrd="0" presId="urn:microsoft.com/office/officeart/2005/8/layout/venn2"/>
    <dgm:cxn modelId="{EBFF3058-5485-48DD-A21B-9F839E42B669}" type="presOf" srcId="{E178AFAA-72A4-4107-878C-2A030BA57D06}" destId="{770DF320-E9D6-463D-A09A-B5212EB5E727}" srcOrd="0" destOrd="0" presId="urn:microsoft.com/office/officeart/2005/8/layout/venn2"/>
    <dgm:cxn modelId="{5CD1F2CD-5DF0-4318-B686-785165993E90}" type="presOf" srcId="{DB08F573-52D7-459E-BECE-97CC9821D42F}" destId="{5CBB5253-9FA2-4DB3-B62A-932DB89D5337}" srcOrd="0" destOrd="0" presId="urn:microsoft.com/office/officeart/2005/8/layout/venn2"/>
    <dgm:cxn modelId="{23AA77B1-1295-41BB-AFD6-6FAE23B87462}" type="presOf" srcId="{E9B94376-9A48-47F0-8509-6591CAA0F60A}" destId="{9497EE50-BB71-4D6C-BD2D-3BBC34ACB0C0}" srcOrd="0" destOrd="0" presId="urn:microsoft.com/office/officeart/2005/8/layout/venn2"/>
    <dgm:cxn modelId="{C21A6A40-93AE-41D0-92C7-143D0B58116B}" srcId="{17353988-D485-4761-89D5-E354F8CAFB14}" destId="{84460DCC-E085-4E63-8838-49E5DA20701F}" srcOrd="1" destOrd="0" parTransId="{D8CB9EB3-1570-49E6-81E4-522E94C5527E}" sibTransId="{A815DDFD-D3F2-48B9-83A0-1689BBBE6D33}"/>
    <dgm:cxn modelId="{2D7893D5-E351-43A4-8D27-99CEF7C2C423}" srcId="{17353988-D485-4761-89D5-E354F8CAFB14}" destId="{E9B94376-9A48-47F0-8509-6591CAA0F60A}" srcOrd="4" destOrd="0" parTransId="{A972DADB-00A4-4474-9E55-3AE0A049F707}" sibTransId="{57D3C22A-4F8F-4B8B-93A5-AC4A37A78464}"/>
    <dgm:cxn modelId="{2286A871-D396-4ABD-A370-120B3B8B0B2E}" type="presOf" srcId="{9B6851EC-B16E-4993-ABF0-43A122608943}" destId="{2E409456-6D3F-429F-966D-D2A50FD3D008}" srcOrd="0" destOrd="0" presId="urn:microsoft.com/office/officeart/2005/8/layout/venn2"/>
    <dgm:cxn modelId="{893C8707-6BC8-420A-9944-43DD913C01A0}" srcId="{17353988-D485-4761-89D5-E354F8CAFB14}" destId="{2AE03C6C-DA02-4196-A47C-EB66C8509C0B}" srcOrd="0" destOrd="0" parTransId="{5621FCFF-D8F2-425C-B39F-A1EEB6795EFB}" sibTransId="{4E01B5F3-90BA-44F1-A2FA-4FB91965DF53}"/>
    <dgm:cxn modelId="{5F44427B-8FF9-4FA1-88CA-9E700056A33E}" type="presParOf" srcId="{EA2BADC3-70C4-4BB9-8F7C-D39DF2F21EAA}" destId="{C5D80C83-C5D4-4128-B63F-6B9594667ABE}" srcOrd="0" destOrd="0" presId="urn:microsoft.com/office/officeart/2005/8/layout/venn2"/>
    <dgm:cxn modelId="{13979F81-BA4B-45EB-BA19-7249BC7CA641}" type="presParOf" srcId="{C5D80C83-C5D4-4128-B63F-6B9594667ABE}" destId="{9865DE73-B1A2-4712-A107-BFA73315F305}" srcOrd="0" destOrd="0" presId="urn:microsoft.com/office/officeart/2005/8/layout/venn2"/>
    <dgm:cxn modelId="{045F9A5D-8A32-48C1-A5A4-2B4DE012EEB2}" type="presParOf" srcId="{C5D80C83-C5D4-4128-B63F-6B9594667ABE}" destId="{24AE5514-14A9-48B8-A80A-51ED6701B8B5}" srcOrd="1" destOrd="0" presId="urn:microsoft.com/office/officeart/2005/8/layout/venn2"/>
    <dgm:cxn modelId="{EC094C03-96D3-468B-9DF9-5C49F19396A5}" type="presParOf" srcId="{EA2BADC3-70C4-4BB9-8F7C-D39DF2F21EAA}" destId="{4F7FB2CB-4A22-41B6-B247-F12578D4EC11}" srcOrd="1" destOrd="0" presId="urn:microsoft.com/office/officeart/2005/8/layout/venn2"/>
    <dgm:cxn modelId="{74C31418-BDDD-40A6-A1CF-B2C2BC2BE45A}" type="presParOf" srcId="{4F7FB2CB-4A22-41B6-B247-F12578D4EC11}" destId="{1FE8CD43-EC1B-45F3-BDBC-70AEAA423901}" srcOrd="0" destOrd="0" presId="urn:microsoft.com/office/officeart/2005/8/layout/venn2"/>
    <dgm:cxn modelId="{ED0CAFA3-95D1-472F-A133-5EE377DDDFFA}" type="presParOf" srcId="{4F7FB2CB-4A22-41B6-B247-F12578D4EC11}" destId="{1E73B934-B7C6-42CC-A506-9BEDB497DA9F}" srcOrd="1" destOrd="0" presId="urn:microsoft.com/office/officeart/2005/8/layout/venn2"/>
    <dgm:cxn modelId="{85445AC9-07D0-49A3-B2FF-8C30CDC42C23}" type="presParOf" srcId="{EA2BADC3-70C4-4BB9-8F7C-D39DF2F21EAA}" destId="{5CC6440C-827C-48D3-9E8D-64CF7111388B}" srcOrd="2" destOrd="0" presId="urn:microsoft.com/office/officeart/2005/8/layout/venn2"/>
    <dgm:cxn modelId="{03DFFE82-20A4-4838-8714-ED2CC42488C3}" type="presParOf" srcId="{5CC6440C-827C-48D3-9E8D-64CF7111388B}" destId="{5CBB5253-9FA2-4DB3-B62A-932DB89D5337}" srcOrd="0" destOrd="0" presId="urn:microsoft.com/office/officeart/2005/8/layout/venn2"/>
    <dgm:cxn modelId="{D97AD5CB-018C-4288-B015-216F6E6CC95B}" type="presParOf" srcId="{5CC6440C-827C-48D3-9E8D-64CF7111388B}" destId="{A1D00642-1E01-4111-8282-947307D59D2C}" srcOrd="1" destOrd="0" presId="urn:microsoft.com/office/officeart/2005/8/layout/venn2"/>
    <dgm:cxn modelId="{5F07FB48-33F1-40B2-A5C3-5046B09D1D59}" type="presParOf" srcId="{EA2BADC3-70C4-4BB9-8F7C-D39DF2F21EAA}" destId="{25B6AB29-C06C-486C-8101-55E118888FC1}" srcOrd="3" destOrd="0" presId="urn:microsoft.com/office/officeart/2005/8/layout/venn2"/>
    <dgm:cxn modelId="{2ECF6578-8918-4B64-9914-6F66FFEBBC56}" type="presParOf" srcId="{25B6AB29-C06C-486C-8101-55E118888FC1}" destId="{2164BB82-E6B1-4318-8DA0-B201775584CF}" srcOrd="0" destOrd="0" presId="urn:microsoft.com/office/officeart/2005/8/layout/venn2"/>
    <dgm:cxn modelId="{BF362838-2ED9-4B0A-92AA-D4C0781F5F0D}" type="presParOf" srcId="{25B6AB29-C06C-486C-8101-55E118888FC1}" destId="{FF4CAEE0-9651-4BA4-9893-CC97C597E998}" srcOrd="1" destOrd="0" presId="urn:microsoft.com/office/officeart/2005/8/layout/venn2"/>
    <dgm:cxn modelId="{839BA673-A61F-4676-BCAE-BC40F00B9C99}" type="presParOf" srcId="{EA2BADC3-70C4-4BB9-8F7C-D39DF2F21EAA}" destId="{526FAC89-AAE3-447D-BA03-FC32D520C8A0}" srcOrd="4" destOrd="0" presId="urn:microsoft.com/office/officeart/2005/8/layout/venn2"/>
    <dgm:cxn modelId="{E3BD3680-D030-4810-8246-F0E820024C7A}" type="presParOf" srcId="{526FAC89-AAE3-447D-BA03-FC32D520C8A0}" destId="{9497EE50-BB71-4D6C-BD2D-3BBC34ACB0C0}" srcOrd="0" destOrd="0" presId="urn:microsoft.com/office/officeart/2005/8/layout/venn2"/>
    <dgm:cxn modelId="{0D8193D2-45C3-402E-9547-919FEC696EFB}" type="presParOf" srcId="{526FAC89-AAE3-447D-BA03-FC32D520C8A0}" destId="{D2B7CD37-DD1D-44DE-95E9-05DF45B3C0F8}" srcOrd="1" destOrd="0" presId="urn:microsoft.com/office/officeart/2005/8/layout/venn2"/>
    <dgm:cxn modelId="{F0ED9F22-618D-443C-B65A-31C8F68ACF51}" type="presParOf" srcId="{EA2BADC3-70C4-4BB9-8F7C-D39DF2F21EAA}" destId="{278439F8-7683-4C84-8938-974508D8EDEA}" srcOrd="5" destOrd="0" presId="urn:microsoft.com/office/officeart/2005/8/layout/venn2"/>
    <dgm:cxn modelId="{DE5E7F71-F374-42C6-8F0E-B528F7492B86}" type="presParOf" srcId="{278439F8-7683-4C84-8938-974508D8EDEA}" destId="{2E409456-6D3F-429F-966D-D2A50FD3D008}" srcOrd="0" destOrd="0" presId="urn:microsoft.com/office/officeart/2005/8/layout/venn2"/>
    <dgm:cxn modelId="{5CD3F85A-6F43-4D6D-B7F0-81FD2AF88AC3}" type="presParOf" srcId="{278439F8-7683-4C84-8938-974508D8EDEA}" destId="{A75557BA-856D-48AC-9588-154581B3F7F9}" srcOrd="1" destOrd="0" presId="urn:microsoft.com/office/officeart/2005/8/layout/venn2"/>
    <dgm:cxn modelId="{19F0BB88-5E13-4836-B22E-D1A60240BDAA}" type="presParOf" srcId="{EA2BADC3-70C4-4BB9-8F7C-D39DF2F21EAA}" destId="{6B024753-CC2D-4C02-8DC3-7D6DCDEA8FB9}" srcOrd="6" destOrd="0" presId="urn:microsoft.com/office/officeart/2005/8/layout/venn2"/>
    <dgm:cxn modelId="{CEC4CEEB-1CBA-47D0-9735-8A7F2C4FC9E0}" type="presParOf" srcId="{6B024753-CC2D-4C02-8DC3-7D6DCDEA8FB9}" destId="{770DF320-E9D6-463D-A09A-B5212EB5E727}" srcOrd="0" destOrd="0" presId="urn:microsoft.com/office/officeart/2005/8/layout/venn2"/>
    <dgm:cxn modelId="{4E1CF70F-BDD8-44AD-BA3A-58A0E17C3727}" type="presParOf" srcId="{6B024753-CC2D-4C02-8DC3-7D6DCDEA8FB9}" destId="{08B36D3D-D817-4CFE-B0A1-4685870A999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5DE73-B1A2-4712-A107-BFA73315F305}">
      <dsp:nvSpPr>
        <dsp:cNvPr id="0" name=""/>
        <dsp:cNvSpPr/>
      </dsp:nvSpPr>
      <dsp:spPr>
        <a:xfrm>
          <a:off x="1257299" y="0"/>
          <a:ext cx="5715000" cy="57150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kern="1200" dirty="0" smtClean="0"/>
            <a:t>Monde</a:t>
          </a:r>
          <a:endParaRPr lang="fr-FR" sz="3600" kern="1200" dirty="0"/>
        </a:p>
      </dsp:txBody>
      <dsp:txXfrm>
        <a:off x="3043237" y="285750"/>
        <a:ext cx="2143125" cy="571500"/>
      </dsp:txXfrm>
    </dsp:sp>
    <dsp:sp modelId="{1FE8CD43-EC1B-45F3-BDBC-70AEAA423901}">
      <dsp:nvSpPr>
        <dsp:cNvPr id="0" name=""/>
        <dsp:cNvSpPr/>
      </dsp:nvSpPr>
      <dsp:spPr>
        <a:xfrm>
          <a:off x="1685925" y="857250"/>
          <a:ext cx="4857750" cy="485775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kern="1200" dirty="0" smtClean="0"/>
            <a:t>Afrique</a:t>
          </a:r>
          <a:endParaRPr lang="fr-FR" sz="3600" kern="1200" dirty="0"/>
        </a:p>
      </dsp:txBody>
      <dsp:txXfrm>
        <a:off x="3067347" y="1136570"/>
        <a:ext cx="2094904" cy="558641"/>
      </dsp:txXfrm>
    </dsp:sp>
    <dsp:sp modelId="{5CBB5253-9FA2-4DB3-B62A-932DB89D5337}">
      <dsp:nvSpPr>
        <dsp:cNvPr id="0" name=""/>
        <dsp:cNvSpPr/>
      </dsp:nvSpPr>
      <dsp:spPr>
        <a:xfrm>
          <a:off x="2114549" y="1714499"/>
          <a:ext cx="4000500" cy="4000500"/>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200" kern="1200" dirty="0" smtClean="0"/>
            <a:t>CEDEAO</a:t>
          </a:r>
        </a:p>
        <a:p>
          <a:pPr lvl="0" algn="ctr" defTabSz="400050">
            <a:lnSpc>
              <a:spcPct val="90000"/>
            </a:lnSpc>
            <a:spcBef>
              <a:spcPct val="0"/>
            </a:spcBef>
            <a:spcAft>
              <a:spcPct val="35000"/>
            </a:spcAft>
          </a:pPr>
          <a:endParaRPr lang="fr-FR" sz="900" kern="1200" dirty="0"/>
        </a:p>
      </dsp:txBody>
      <dsp:txXfrm>
        <a:off x="3079670" y="1990534"/>
        <a:ext cx="2070258" cy="552069"/>
      </dsp:txXfrm>
    </dsp:sp>
    <dsp:sp modelId="{2164BB82-E6B1-4318-8DA0-B201775584CF}">
      <dsp:nvSpPr>
        <dsp:cNvPr id="0" name=""/>
        <dsp:cNvSpPr/>
      </dsp:nvSpPr>
      <dsp:spPr>
        <a:xfrm>
          <a:off x="2543175" y="2571750"/>
          <a:ext cx="3143250" cy="314325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Niger</a:t>
          </a:r>
          <a:endParaRPr lang="fr-FR" sz="2800" kern="1200" dirty="0"/>
        </a:p>
      </dsp:txBody>
      <dsp:txXfrm>
        <a:off x="3266122" y="2854642"/>
        <a:ext cx="1697355" cy="565785"/>
      </dsp:txXfrm>
    </dsp:sp>
    <dsp:sp modelId="{9497EE50-BB71-4D6C-BD2D-3BBC34ACB0C0}">
      <dsp:nvSpPr>
        <dsp:cNvPr id="0" name=""/>
        <dsp:cNvSpPr/>
      </dsp:nvSpPr>
      <dsp:spPr>
        <a:xfrm>
          <a:off x="2971800" y="3429000"/>
          <a:ext cx="2286000" cy="2286000"/>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Région d’Agadez</a:t>
          </a:r>
          <a:endParaRPr lang="fr-FR" sz="1800" kern="1200" dirty="0"/>
        </a:p>
      </dsp:txBody>
      <dsp:txXfrm>
        <a:off x="3371850" y="3714750"/>
        <a:ext cx="1485900" cy="571500"/>
      </dsp:txXfrm>
    </dsp:sp>
    <dsp:sp modelId="{2E409456-6D3F-429F-966D-D2A50FD3D008}">
      <dsp:nvSpPr>
        <dsp:cNvPr id="0" name=""/>
        <dsp:cNvSpPr/>
      </dsp:nvSpPr>
      <dsp:spPr>
        <a:xfrm>
          <a:off x="3400425" y="4286250"/>
          <a:ext cx="1428750" cy="1428750"/>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t>Ville d’Agadez</a:t>
          </a:r>
          <a:endParaRPr lang="fr-FR" sz="1600" kern="1200" dirty="0"/>
        </a:p>
      </dsp:txBody>
      <dsp:txXfrm>
        <a:off x="3629025" y="4499848"/>
        <a:ext cx="971550" cy="344328"/>
      </dsp:txXfrm>
    </dsp:sp>
    <dsp:sp modelId="{770DF320-E9D6-463D-A09A-B5212EB5E727}">
      <dsp:nvSpPr>
        <dsp:cNvPr id="0" name=""/>
        <dsp:cNvSpPr/>
      </dsp:nvSpPr>
      <dsp:spPr>
        <a:xfrm>
          <a:off x="3686175" y="4857750"/>
          <a:ext cx="857250" cy="857250"/>
        </a:xfrm>
        <a:prstGeom prst="ellipse">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solidFill>
            </a:rPr>
            <a:t>Familles d’Agadez</a:t>
          </a:r>
          <a:endParaRPr lang="fr-FR" sz="900" kern="1200" dirty="0">
            <a:solidFill>
              <a:schemeClr val="tx1"/>
            </a:solidFill>
          </a:endParaRPr>
        </a:p>
      </dsp:txBody>
      <dsp:txXfrm>
        <a:off x="3811716" y="5072062"/>
        <a:ext cx="606167" cy="42862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16983-8A40-4DCD-A8B8-A34B2D5C406B}" type="datetimeFigureOut">
              <a:rPr lang="fr-FR" smtClean="0"/>
              <a:pPr/>
              <a:t>16/04/2018</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87043-D21F-47DF-8DC3-4F0C515A575C}" type="slidenum">
              <a:rPr lang="fr-FR" smtClean="0"/>
              <a:pPr/>
              <a:t>‹N°›</a:t>
            </a:fld>
            <a:endParaRPr lang="fr-FR"/>
          </a:p>
        </p:txBody>
      </p:sp>
    </p:spTree>
    <p:extLst>
      <p:ext uri="{BB962C8B-B14F-4D97-AF65-F5344CB8AC3E}">
        <p14:creationId xmlns:p14="http://schemas.microsoft.com/office/powerpoint/2010/main" val="195773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6"/>
            <a:ext cx="2057400" cy="4876271"/>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866"/>
            <a:ext cx="6019800" cy="487627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8"/>
            <a:ext cx="7772400" cy="1135062"/>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27541"/>
            <a:ext cx="3008313" cy="968376"/>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1BFE8A-DF86-4E9A-A133-0B33BA8D817F}" type="datetimeFigureOut">
              <a:rPr lang="fr-FR" smtClean="0"/>
              <a:pPr/>
              <a:t>16/04/2018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FF9581-0862-444C-8EA8-E2570867D9A2}" type="slidenum">
              <a:rPr lang="fr-FR" smtClean="0"/>
              <a:pPr/>
              <a:t>‹N°›</a:t>
            </a:fld>
            <a:endParaRPr lang="fr-F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70C0">
                <a:alpha val="87000"/>
              </a:srgbClr>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D1BFE8A-DF86-4E9A-A133-0B33BA8D817F}" type="datetimeFigureOut">
              <a:rPr lang="fr-FR" smtClean="0"/>
              <a:pPr/>
              <a:t>16/04/2018</a:t>
            </a:fld>
            <a:endParaRPr lang="fr-FR"/>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1FF9581-0862-444C-8EA8-E2570867D9A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news.aniamey.com/h/77499.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8rktp4HZlIU"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afrotourism.com/wp-content/uploads/2016/01/Festival-D---Agadez.jpg"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nigerdiaspora.net/index.php?option=com_k2&amp;view=item&amp;id=76297:agadez-soirees-culturelles-d-agadez-sokni-la-jeunesse-nigerienne-en-redemande&amp;Itemid=775"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acines-sahel.org/index.php/partenaires/membres-fondateurs"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racines-sahel.org/index.php/partenaires/membres-fondateurs"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news.aniamey.com/h/81830.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wsj.com/articles/saudi-king-faces-economic-challenges-as-reign-begins-1422029888" TargetMode="External"/><Relationship Id="rId3" Type="http://schemas.openxmlformats.org/officeDocument/2006/relationships/image" Target="../media/image25.gif"/><Relationship Id="rId7" Type="http://schemas.openxmlformats.org/officeDocument/2006/relationships/image" Target="../media/image27.jpeg"/><Relationship Id="rId2" Type="http://schemas.openxmlformats.org/officeDocument/2006/relationships/hyperlink" Target="https://nuclear-news.net/2010/04/08/desert-solar-farm-to-boost-economy-in-san-joaqiun-valley/" TargetMode="External"/><Relationship Id="rId1" Type="http://schemas.openxmlformats.org/officeDocument/2006/relationships/slideLayout" Target="../slideLayouts/slideLayout2.xml"/><Relationship Id="rId6" Type="http://schemas.openxmlformats.org/officeDocument/2006/relationships/hyperlink" Target="http://www.ecns.cn/2017/08-08/268520.shtml" TargetMode="External"/><Relationship Id="rId5" Type="http://schemas.openxmlformats.org/officeDocument/2006/relationships/image" Target="../media/image26.jpeg"/><Relationship Id="rId4" Type="http://schemas.openxmlformats.org/officeDocument/2006/relationships/hyperlink" Target="http://newsroom.ucr.edu/1817" TargetMode="External"/><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pinterest.fr/pin/776730266955098004/" TargetMode="External"/><Relationship Id="rId7" Type="http://schemas.openxmlformats.org/officeDocument/2006/relationships/hyperlink" Target="https://www.ladepeche.fr/article/2015/11/29/2227042-aboubacar-une-vie-ou-un-roman.html"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www.pinterest.fr/pin/205406432986067966/"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8/88/Niger_(orthographic_projection).s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libreafrique.org/Koulibaly_economie_paix_0701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f/f4/Flag_of_Niger.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zf.net/pages/cartes-et-plans.../3468/"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fr.wikipedia.org/wiki/Fichier:Niger-Agadez.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sj.com/articles/agadez-traffickers-profit-from-movement-through-niger-to-libya-143700255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maliactu.net/dans-le-nord-du-niger-lex-eldorado-libyen-devenu-une-mena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gur.com/gallery/9lnoNQ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es-sahariens.com/celine-et-akly-le-festival-d-iferouane-a-ete-un-succe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ebay.fr/itm/insigne-en-argent-des-compagnies-meharistes-1930-guerre-du-RIF-croix-dagades-/302630018899"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les-sahariens.com/celine-et-akly-le-festival-d-iferouane-a-ete-un-succes/"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hyperlink" Target="https://www.tripadvisor.fr/Hotel_Review-g304025-d3658528-Reviews-L_Auberge_d_Azel-Agadez_Agadez_Region.html" TargetMode="External"/><Relationship Id="rId4" Type="http://schemas.openxmlformats.org/officeDocument/2006/relationships/hyperlink" Target="http://news.aniamey.com/h/81830.html" TargetMode="Externa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70C0">
                <a:alpha val="87000"/>
              </a:srgbClr>
            </a:gs>
            <a:gs pos="22000">
              <a:schemeClr val="accent1">
                <a:tint val="23500"/>
                <a:satMod val="160000"/>
                <a:alpha val="67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878" y="-37327"/>
            <a:ext cx="9156878" cy="734587"/>
          </a:xfrm>
        </p:spPr>
        <p:style>
          <a:lnRef idx="0">
            <a:schemeClr val="accent5"/>
          </a:lnRef>
          <a:fillRef idx="3">
            <a:schemeClr val="accent5"/>
          </a:fillRef>
          <a:effectRef idx="3">
            <a:schemeClr val="accent5"/>
          </a:effectRef>
          <a:fontRef idx="minor">
            <a:schemeClr val="lt1"/>
          </a:fontRef>
        </p:style>
        <p:txBody>
          <a:bodyPr>
            <a:noAutofit/>
          </a:bodyPr>
          <a:lstStyle/>
          <a:p>
            <a:r>
              <a:rPr lang="fr-FR" sz="3200" dirty="0" smtClean="0">
                <a:solidFill>
                  <a:srgbClr val="FF9933"/>
                </a:solidFill>
                <a:latin typeface="Arial Black" pitchFamily="34" charset="0"/>
              </a:rPr>
              <a:t>Agadez, </a:t>
            </a:r>
            <a:r>
              <a:rPr lang="fr-FR" sz="3200" dirty="0" smtClean="0">
                <a:solidFill>
                  <a:schemeClr val="bg1"/>
                </a:solidFill>
                <a:latin typeface="Arial Black" pitchFamily="34" charset="0"/>
              </a:rPr>
              <a:t>ville internationale </a:t>
            </a:r>
            <a:r>
              <a:rPr lang="fr-FR" sz="3200" dirty="0" smtClean="0">
                <a:solidFill>
                  <a:srgbClr val="00B050"/>
                </a:solidFill>
                <a:latin typeface="Arial Black" pitchFamily="34" charset="0"/>
              </a:rPr>
              <a:t>de </a:t>
            </a:r>
            <a:r>
              <a:rPr lang="fr-FR" sz="3200" dirty="0" smtClean="0">
                <a:solidFill>
                  <a:srgbClr val="00B050"/>
                </a:solidFill>
                <a:latin typeface="Arial Black" pitchFamily="34" charset="0"/>
              </a:rPr>
              <a:t>la paix</a:t>
            </a:r>
            <a:endParaRPr lang="fr-FR" sz="3200" dirty="0">
              <a:solidFill>
                <a:srgbClr val="00B050"/>
              </a:solidFill>
              <a:latin typeface="Arial Black" pitchFamily="34" charset="0"/>
            </a:endParaRPr>
          </a:p>
        </p:txBody>
      </p:sp>
      <p:sp>
        <p:nvSpPr>
          <p:cNvPr id="5" name="Forme libre 4"/>
          <p:cNvSpPr/>
          <p:nvPr/>
        </p:nvSpPr>
        <p:spPr>
          <a:xfrm>
            <a:off x="-12879" y="2650902"/>
            <a:ext cx="9156879" cy="2111612"/>
          </a:xfrm>
          <a:custGeom>
            <a:avLst/>
            <a:gdLst>
              <a:gd name="connsiteX0" fmla="*/ 0 w 9169758"/>
              <a:gd name="connsiteY0" fmla="*/ 0 h 2474890"/>
              <a:gd name="connsiteX1" fmla="*/ 2923504 w 9169758"/>
              <a:gd name="connsiteY1" fmla="*/ 2292439 h 2474890"/>
              <a:gd name="connsiteX2" fmla="*/ 9169758 w 9169758"/>
              <a:gd name="connsiteY2" fmla="*/ 1094704 h 2474890"/>
            </a:gdLst>
            <a:ahLst/>
            <a:cxnLst>
              <a:cxn ang="0">
                <a:pos x="connsiteX0" y="connsiteY0"/>
              </a:cxn>
              <a:cxn ang="0">
                <a:pos x="connsiteX1" y="connsiteY1"/>
              </a:cxn>
              <a:cxn ang="0">
                <a:pos x="connsiteX2" y="connsiteY2"/>
              </a:cxn>
            </a:cxnLst>
            <a:rect l="l" t="t" r="r" b="b"/>
            <a:pathLst>
              <a:path w="9169758" h="2474890">
                <a:moveTo>
                  <a:pt x="0" y="0"/>
                </a:moveTo>
                <a:cubicBezTo>
                  <a:pt x="697605" y="1054994"/>
                  <a:pt x="1395211" y="2109988"/>
                  <a:pt x="2923504" y="2292439"/>
                </a:cubicBezTo>
                <a:cubicBezTo>
                  <a:pt x="4451797" y="2474890"/>
                  <a:pt x="6810777" y="1784797"/>
                  <a:pt x="9169758" y="109470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7"/>
          <p:cNvSpPr/>
          <p:nvPr/>
        </p:nvSpPr>
        <p:spPr>
          <a:xfrm>
            <a:off x="2889160" y="3631412"/>
            <a:ext cx="6254840" cy="2088953"/>
          </a:xfrm>
          <a:custGeom>
            <a:avLst/>
            <a:gdLst>
              <a:gd name="connsiteX0" fmla="*/ 1064654 w 6138930"/>
              <a:gd name="connsiteY0" fmla="*/ 2511380 h 2511380"/>
              <a:gd name="connsiteX1" fmla="*/ 845713 w 6138930"/>
              <a:gd name="connsiteY1" fmla="*/ 1596980 h 2511380"/>
              <a:gd name="connsiteX2" fmla="*/ 6138930 w 6138930"/>
              <a:gd name="connsiteY2" fmla="*/ 0 h 2511380"/>
            </a:gdLst>
            <a:ahLst/>
            <a:cxnLst>
              <a:cxn ang="0">
                <a:pos x="connsiteX0" y="connsiteY0"/>
              </a:cxn>
              <a:cxn ang="0">
                <a:pos x="connsiteX1" y="connsiteY1"/>
              </a:cxn>
              <a:cxn ang="0">
                <a:pos x="connsiteX2" y="connsiteY2"/>
              </a:cxn>
            </a:cxnLst>
            <a:rect l="l" t="t" r="r" b="b"/>
            <a:pathLst>
              <a:path w="6138930" h="2511380">
                <a:moveTo>
                  <a:pt x="1064654" y="2511380"/>
                </a:moveTo>
                <a:cubicBezTo>
                  <a:pt x="532327" y="2263461"/>
                  <a:pt x="0" y="2015543"/>
                  <a:pt x="845713" y="1596980"/>
                </a:cubicBezTo>
                <a:cubicBezTo>
                  <a:pt x="1691426" y="1178417"/>
                  <a:pt x="3915178" y="589208"/>
                  <a:pt x="613893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Forme libre 12"/>
          <p:cNvSpPr/>
          <p:nvPr/>
        </p:nvSpPr>
        <p:spPr>
          <a:xfrm>
            <a:off x="108012" y="4675888"/>
            <a:ext cx="9144000" cy="898318"/>
          </a:xfrm>
          <a:custGeom>
            <a:avLst/>
            <a:gdLst>
              <a:gd name="connsiteX0" fmla="*/ 0 w 9144000"/>
              <a:gd name="connsiteY0" fmla="*/ 2073499 h 2073499"/>
              <a:gd name="connsiteX1" fmla="*/ 3760631 w 9144000"/>
              <a:gd name="connsiteY1" fmla="*/ 1390919 h 2073499"/>
              <a:gd name="connsiteX2" fmla="*/ 9144000 w 9144000"/>
              <a:gd name="connsiteY2" fmla="*/ 0 h 2073499"/>
            </a:gdLst>
            <a:ahLst/>
            <a:cxnLst>
              <a:cxn ang="0">
                <a:pos x="connsiteX0" y="connsiteY0"/>
              </a:cxn>
              <a:cxn ang="0">
                <a:pos x="connsiteX1" y="connsiteY1"/>
              </a:cxn>
              <a:cxn ang="0">
                <a:pos x="connsiteX2" y="connsiteY2"/>
              </a:cxn>
            </a:cxnLst>
            <a:rect l="l" t="t" r="r" b="b"/>
            <a:pathLst>
              <a:path w="9144000" h="2073499">
                <a:moveTo>
                  <a:pt x="0" y="2073499"/>
                </a:moveTo>
                <a:cubicBezTo>
                  <a:pt x="1118315" y="1905000"/>
                  <a:pt x="2236631" y="1736502"/>
                  <a:pt x="3760631" y="1390919"/>
                </a:cubicBezTo>
                <a:cubicBezTo>
                  <a:pt x="5284631" y="1045336"/>
                  <a:pt x="7214315" y="522668"/>
                  <a:pt x="91440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r>
              <a:rPr lang="fr-FR" b="1" dirty="0" smtClean="0">
                <a:effectLst>
                  <a:outerShdw blurRad="38100" dist="38100" dir="2700000" algn="tl">
                    <a:srgbClr val="000000">
                      <a:alpha val="43137"/>
                    </a:srgbClr>
                  </a:outerShdw>
                </a:effectLst>
                <a:latin typeface="Garamond" panose="02020404030301010803" pitchFamily="18" charset="0"/>
              </a:rPr>
              <a:t>Rapport préparé et présenté par Laurent </a:t>
            </a:r>
            <a:r>
              <a:rPr lang="fr-FR" b="1" dirty="0" err="1" smtClean="0">
                <a:effectLst>
                  <a:outerShdw blurRad="38100" dist="38100" dir="2700000" algn="tl">
                    <a:srgbClr val="000000">
                      <a:alpha val="43137"/>
                    </a:srgbClr>
                  </a:outerShdw>
                </a:effectLst>
                <a:latin typeface="Garamond" panose="02020404030301010803" pitchFamily="18" charset="0"/>
              </a:rPr>
              <a:t>Ladouce</a:t>
            </a:r>
            <a:endParaRPr lang="fr-FR" b="1" dirty="0">
              <a:effectLst>
                <a:outerShdw blurRad="38100" dist="38100" dir="2700000" algn="tl">
                  <a:srgbClr val="000000">
                    <a:alpha val="43137"/>
                  </a:srgbClr>
                </a:outerShdw>
              </a:effectLst>
              <a:latin typeface="Garamond" panose="02020404030301010803" pitchFamily="18" charset="0"/>
            </a:endParaRPr>
          </a:p>
          <a:p>
            <a:pPr algn="ctr"/>
            <a:r>
              <a:rPr lang="fr-FR" b="1" dirty="0" smtClean="0">
                <a:effectLst>
                  <a:outerShdw blurRad="38100" dist="38100" dir="2700000" algn="tl">
                    <a:srgbClr val="000000">
                      <a:alpha val="43137"/>
                    </a:srgbClr>
                  </a:outerShdw>
                </a:effectLst>
                <a:latin typeface="Garamond" panose="02020404030301010803" pitchFamily="18" charset="0"/>
              </a:rPr>
              <a:t>Directeur de culture et paix</a:t>
            </a:r>
          </a:p>
          <a:p>
            <a:pPr algn="ctr"/>
            <a:r>
              <a:rPr lang="fr-FR" b="1" dirty="0" smtClean="0">
                <a:effectLst>
                  <a:outerShdw blurRad="38100" dist="38100" dir="2700000" algn="tl">
                    <a:srgbClr val="000000">
                      <a:alpha val="43137"/>
                    </a:srgbClr>
                  </a:outerShdw>
                </a:effectLst>
                <a:latin typeface="Garamond" panose="02020404030301010803" pitchFamily="18" charset="0"/>
              </a:rPr>
              <a:t>Culture-et-paix.org</a:t>
            </a:r>
          </a:p>
        </p:txBody>
      </p:sp>
      <p:sp>
        <p:nvSpPr>
          <p:cNvPr id="14" name="Forme libre 13"/>
          <p:cNvSpPr/>
          <p:nvPr/>
        </p:nvSpPr>
        <p:spPr>
          <a:xfrm>
            <a:off x="5076424" y="3690945"/>
            <a:ext cx="4067577" cy="2018690"/>
          </a:xfrm>
          <a:custGeom>
            <a:avLst/>
            <a:gdLst>
              <a:gd name="connsiteX0" fmla="*/ 3668332 w 3964546"/>
              <a:gd name="connsiteY0" fmla="*/ 2446986 h 2446986"/>
              <a:gd name="connsiteX1" fmla="*/ 49369 w 3964546"/>
              <a:gd name="connsiteY1" fmla="*/ 1262129 h 2446986"/>
              <a:gd name="connsiteX2" fmla="*/ 3964546 w 3964546"/>
              <a:gd name="connsiteY2" fmla="*/ 0 h 2446986"/>
            </a:gdLst>
            <a:ahLst/>
            <a:cxnLst>
              <a:cxn ang="0">
                <a:pos x="connsiteX0" y="connsiteY0"/>
              </a:cxn>
              <a:cxn ang="0">
                <a:pos x="connsiteX1" y="connsiteY1"/>
              </a:cxn>
              <a:cxn ang="0">
                <a:pos x="connsiteX2" y="connsiteY2"/>
              </a:cxn>
            </a:cxnLst>
            <a:rect l="l" t="t" r="r" b="b"/>
            <a:pathLst>
              <a:path w="3964546" h="2446986">
                <a:moveTo>
                  <a:pt x="3668332" y="2446986"/>
                </a:moveTo>
                <a:cubicBezTo>
                  <a:pt x="1834166" y="2058473"/>
                  <a:pt x="0" y="1669960"/>
                  <a:pt x="49369" y="1262129"/>
                </a:cubicBezTo>
                <a:cubicBezTo>
                  <a:pt x="98738" y="854298"/>
                  <a:pt x="2031642" y="427149"/>
                  <a:pt x="3964546"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4"/>
          <p:cNvSpPr>
            <a:spLocks noChangeArrowheads="1"/>
          </p:cNvSpPr>
          <p:nvPr/>
        </p:nvSpPr>
        <p:spPr bwMode="auto">
          <a:xfrm>
            <a:off x="2838450" y="11125200"/>
            <a:ext cx="26781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smtClean="0">
                <a:ln>
                  <a:noFill/>
                </a:ln>
                <a:solidFill>
                  <a:srgbClr val="FFFF00"/>
                </a:solidFill>
                <a:effectLst/>
                <a:latin typeface="Times New Roman" pitchFamily="18" charset="0"/>
                <a:cs typeface="Arial" pitchFamily="34" charset="0"/>
              </a:rPr>
              <a:t>Une maison d'Agadez </a:t>
            </a:r>
            <a:r>
              <a:rPr kumimoji="0" lang="fr-FR" sz="1000" b="0" i="1" u="none" strike="noStrike" cap="none" normalizeH="0" baseline="0" smtClean="0">
                <a:ln>
                  <a:noFill/>
                </a:ln>
                <a:solidFill>
                  <a:srgbClr val="FFFF00"/>
                </a:solidFill>
                <a:effectLst/>
                <a:latin typeface="Times New Roman" pitchFamily="18" charset="0"/>
                <a:cs typeface="Arial" pitchFamily="34" charset="0"/>
              </a:rPr>
              <a:t>(photo J-P Chave)</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descr="Résultat de recherche d'images pour &quot;Agadez Sokni&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97260"/>
            <a:ext cx="6408712" cy="3926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581"/>
            <a:ext cx="8229600" cy="952500"/>
          </a:xfrm>
        </p:spPr>
        <p:txBody>
          <a:bodyPr/>
          <a:lstStyle/>
          <a:p>
            <a:r>
              <a:rPr lang="fr-FR" dirty="0" smtClean="0"/>
              <a:t>« Agadez </a:t>
            </a:r>
            <a:r>
              <a:rPr lang="fr-FR" dirty="0" err="1" smtClean="0"/>
              <a:t>Sokni</a:t>
            </a:r>
            <a:r>
              <a:rPr lang="fr-FR" dirty="0" smtClean="0"/>
              <a:t> »</a:t>
            </a:r>
            <a:endParaRPr lang="fr-FR" dirty="0"/>
          </a:p>
        </p:txBody>
      </p:sp>
      <p:sp>
        <p:nvSpPr>
          <p:cNvPr id="3" name="Espace réservé du contenu 2"/>
          <p:cNvSpPr>
            <a:spLocks noGrp="1"/>
          </p:cNvSpPr>
          <p:nvPr>
            <p:ph idx="1"/>
          </p:nvPr>
        </p:nvSpPr>
        <p:spPr>
          <a:xfrm>
            <a:off x="3314825" y="1065200"/>
            <a:ext cx="5498668" cy="4264484"/>
          </a:xfrm>
        </p:spPr>
        <p:txBody>
          <a:bodyPr>
            <a:normAutofit fontScale="55000" lnSpcReduction="20000"/>
          </a:bodyPr>
          <a:lstStyle/>
          <a:p>
            <a:r>
              <a:rPr lang="fr-FR" dirty="0">
                <a:latin typeface="Garamond" panose="02020404030301010803" pitchFamily="18" charset="0"/>
              </a:rPr>
              <a:t>Agadez accueille le 18 </a:t>
            </a:r>
            <a:r>
              <a:rPr lang="fr-FR" dirty="0" smtClean="0">
                <a:latin typeface="Garamond" panose="02020404030301010803" pitchFamily="18" charset="0"/>
              </a:rPr>
              <a:t>décembre 2016 </a:t>
            </a:r>
            <a:r>
              <a:rPr lang="fr-FR" dirty="0">
                <a:latin typeface="Garamond" panose="02020404030301010803" pitchFamily="18" charset="0"/>
              </a:rPr>
              <a:t>à l'occasion de la célébration de la fête de l'indépendance, plusieurs visiteurs nationaux et étrangers. Pour ce faire le gouvernement a mis sur pied </a:t>
            </a:r>
            <a:r>
              <a:rPr lang="fr-FR" i="1" dirty="0" smtClean="0">
                <a:latin typeface="Garamond" panose="02020404030301010803" pitchFamily="18" charset="0"/>
              </a:rPr>
              <a:t>Agadez </a:t>
            </a:r>
            <a:r>
              <a:rPr lang="fr-FR" i="1" dirty="0" err="1" smtClean="0">
                <a:latin typeface="Garamond" panose="02020404030301010803" pitchFamily="18" charset="0"/>
              </a:rPr>
              <a:t>Sokni</a:t>
            </a:r>
            <a:r>
              <a:rPr lang="fr-FR" dirty="0" smtClean="0">
                <a:latin typeface="Garamond" panose="02020404030301010803" pitchFamily="18" charset="0"/>
              </a:rPr>
              <a:t> (</a:t>
            </a:r>
            <a:r>
              <a:rPr lang="fr-FR" dirty="0">
                <a:latin typeface="Garamond" panose="02020404030301010803" pitchFamily="18" charset="0"/>
              </a:rPr>
              <a:t>exposition de la beauté, en langue locale Tamasheq), un programme de 40 milliards </a:t>
            </a:r>
            <a:r>
              <a:rPr lang="fr-FR" dirty="0" err="1">
                <a:latin typeface="Garamond" panose="02020404030301010803" pitchFamily="18" charset="0"/>
              </a:rPr>
              <a:t>Fcfa</a:t>
            </a:r>
            <a:r>
              <a:rPr lang="fr-FR" dirty="0">
                <a:latin typeface="Garamond" panose="02020404030301010803" pitchFamily="18" charset="0"/>
              </a:rPr>
              <a:t> qui prévoit d'équiper et moderniser la ville du nord du Niger. A travers ce programme, le pays compte présenter une vitrine pour relancer son tourisme. « </a:t>
            </a:r>
            <a:r>
              <a:rPr lang="fr-FR" i="1" dirty="0">
                <a:latin typeface="Garamond" panose="02020404030301010803" pitchFamily="18" charset="0"/>
              </a:rPr>
              <a:t>Agadez va offrir tout ce qu'elle a de meilleur ; elle dévoilera toute sa richesse touristique qu'on lui connaît. Nous comptons organiser des vols charter Paris-Agadez pour faire découvrir les merveilles d'Agadez aux visiteurs </a:t>
            </a:r>
            <a:r>
              <a:rPr lang="fr-FR" dirty="0">
                <a:latin typeface="Garamond" panose="02020404030301010803" pitchFamily="18" charset="0"/>
              </a:rPr>
              <a:t>», explique </a:t>
            </a:r>
            <a:r>
              <a:rPr lang="fr-FR" dirty="0" err="1">
                <a:latin typeface="Garamond" panose="02020404030301010803" pitchFamily="18" charset="0"/>
              </a:rPr>
              <a:t>Rhissa</a:t>
            </a:r>
            <a:r>
              <a:rPr lang="fr-FR" dirty="0">
                <a:latin typeface="Garamond" panose="02020404030301010803" pitchFamily="18" charset="0"/>
              </a:rPr>
              <a:t> Ag Boula, ministre à la présidence, chargé de la conduite de l'Agadez </a:t>
            </a:r>
            <a:r>
              <a:rPr lang="fr-FR" dirty="0" err="1">
                <a:latin typeface="Garamond" panose="02020404030301010803" pitchFamily="18" charset="0"/>
              </a:rPr>
              <a:t>Sokni</a:t>
            </a:r>
            <a:r>
              <a:rPr lang="fr-FR" dirty="0">
                <a:latin typeface="Garamond" panose="02020404030301010803" pitchFamily="18" charset="0"/>
              </a:rPr>
              <a:t>. Pour un membre du gouvernement nigérien, cette occasion est celle de la renaissance du tourisme dans la région d'Agadez.</a:t>
            </a:r>
          </a:p>
        </p:txBody>
      </p:sp>
      <p:sp>
        <p:nvSpPr>
          <p:cNvPr id="4" name="Rectangle 3"/>
          <p:cNvSpPr/>
          <p:nvPr/>
        </p:nvSpPr>
        <p:spPr>
          <a:xfrm>
            <a:off x="0" y="5429205"/>
            <a:ext cx="9144000" cy="276999"/>
          </a:xfrm>
          <a:prstGeom prst="rect">
            <a:avLst/>
          </a:prstGeom>
        </p:spPr>
        <p:txBody>
          <a:bodyPr wrap="square">
            <a:spAutoFit/>
          </a:bodyPr>
          <a:lstStyle/>
          <a:p>
            <a:r>
              <a:rPr lang="fr-FR" sz="1200" dirty="0"/>
              <a:t>https://afrique.latribune.fr/afrique-de-l-ouest/niger/2016-11-13/le-niger-veut-faire-d-agadez-une-vitrine-touristique.html</a:t>
            </a:r>
          </a:p>
        </p:txBody>
      </p:sp>
      <p:pic>
        <p:nvPicPr>
          <p:cNvPr id="2050" name="Picture 2" descr="Résultat de recherche d'images pour &quot;Agadez Sokni&quo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21" t="-2252" r="8620" b="2252"/>
          <a:stretch/>
        </p:blipFill>
        <p:spPr bwMode="auto">
          <a:xfrm>
            <a:off x="179512" y="876367"/>
            <a:ext cx="3125307" cy="21251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emmes en tenue traditionnelle Agadez SOK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3" y="3156845"/>
            <a:ext cx="3106065" cy="20733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323528" y="1273324"/>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rgbClr val="333333"/>
                </a:solidFill>
                <a:effectLst/>
                <a:latin typeface="open_sansregular"/>
              </a:rPr>
              <a:t/>
            </a:r>
            <a:br>
              <a:rPr kumimoji="0" lang="fr-FR" altLang="fr-FR" sz="1200" b="0" i="0" u="none" strike="noStrike" cap="none" normalizeH="0" baseline="0" smtClean="0">
                <a:ln>
                  <a:noFill/>
                </a:ln>
                <a:solidFill>
                  <a:srgbClr val="333333"/>
                </a:solidFill>
                <a:effectLst/>
                <a:latin typeface="open_sansregular"/>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97209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328" y="121196"/>
            <a:ext cx="1967398" cy="369332"/>
          </a:xfrm>
          <a:prstGeom prst="rect">
            <a:avLst/>
          </a:prstGeom>
        </p:spPr>
        <p:txBody>
          <a:bodyPr wrap="none">
            <a:spAutoFit/>
          </a:bodyPr>
          <a:lstStyle/>
          <a:p>
            <a:r>
              <a:rPr lang="fr-FR" b="1" dirty="0" smtClean="0"/>
              <a:t>Agadez </a:t>
            </a:r>
            <a:r>
              <a:rPr lang="fr-FR" b="1" dirty="0" err="1" smtClean="0"/>
              <a:t>Sokni</a:t>
            </a:r>
            <a:r>
              <a:rPr lang="fr-FR" b="1" dirty="0" smtClean="0"/>
              <a:t> 2016</a:t>
            </a:r>
            <a:endParaRPr lang="fr-FR" dirty="0"/>
          </a:p>
        </p:txBody>
      </p:sp>
      <p:pic>
        <p:nvPicPr>
          <p:cNvPr id="1026" name="Picture 2" descr="Festival D’Agadez">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64" b="5158"/>
          <a:stretch/>
        </p:blipFill>
        <p:spPr bwMode="auto">
          <a:xfrm>
            <a:off x="2293974" y="3145532"/>
            <a:ext cx="669537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www.talam-leman.com/images/Az-voyage2016-Sokn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97260"/>
            <a:ext cx="399644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e recherche d'images pour &quot;Agadez Sokni&quo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849" y="408720"/>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7307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alam-leman.com/images/photos/actus/IMG_1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560" y="97193"/>
            <a:ext cx="7315833" cy="32407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1694" y="5217893"/>
            <a:ext cx="2955489" cy="323165"/>
          </a:xfrm>
          <a:prstGeom prst="rect">
            <a:avLst/>
          </a:prstGeom>
        </p:spPr>
        <p:txBody>
          <a:bodyPr wrap="none">
            <a:spAutoFit/>
          </a:bodyPr>
          <a:lstStyle/>
          <a:p>
            <a:r>
              <a:rPr lang="fr-FR" sz="1500" dirty="0"/>
              <a:t>Aéroport international Mano Dayak</a:t>
            </a:r>
          </a:p>
        </p:txBody>
      </p:sp>
      <p:pic>
        <p:nvPicPr>
          <p:cNvPr id="4099" name="Picture 3" descr="https://www.club-des-voyages.com/galeries/photos/0/Laeroport_International_Mano_Dayak_114670199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819"/>
          <a:stretch/>
        </p:blipFill>
        <p:spPr bwMode="auto">
          <a:xfrm>
            <a:off x="4812027" y="3491442"/>
            <a:ext cx="3182750" cy="204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870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Agadez, symbole du nouveau paradigme nigérien</a:t>
            </a:r>
            <a:endParaRPr lang="fr-FR" sz="2800" dirty="0"/>
          </a:p>
        </p:txBody>
      </p:sp>
      <p:sp>
        <p:nvSpPr>
          <p:cNvPr id="5" name="Espace réservé du texte 4"/>
          <p:cNvSpPr>
            <a:spLocks noGrp="1"/>
          </p:cNvSpPr>
          <p:nvPr>
            <p:ph type="body" idx="1"/>
          </p:nvPr>
        </p:nvSpPr>
        <p:spPr/>
        <p:txBody>
          <a:bodyPr/>
          <a:lstStyle/>
          <a:p>
            <a:r>
              <a:rPr lang="fr-FR" dirty="0" smtClean="0"/>
              <a:t>Ancien paradigme nigérien</a:t>
            </a:r>
            <a:endParaRPr lang="fr-FR" dirty="0"/>
          </a:p>
        </p:txBody>
      </p:sp>
      <p:sp>
        <p:nvSpPr>
          <p:cNvPr id="6" name="Espace réservé du contenu 5"/>
          <p:cNvSpPr>
            <a:spLocks noGrp="1"/>
          </p:cNvSpPr>
          <p:nvPr>
            <p:ph sz="half" idx="2"/>
          </p:nvPr>
        </p:nvSpPr>
        <p:spPr/>
        <p:txBody>
          <a:bodyPr/>
          <a:lstStyle/>
          <a:p>
            <a:r>
              <a:rPr lang="fr-FR" dirty="0" smtClean="0"/>
              <a:t>Pays enclavé, isolé</a:t>
            </a:r>
          </a:p>
          <a:p>
            <a:r>
              <a:rPr lang="fr-FR" dirty="0" smtClean="0"/>
              <a:t>Pays instable, dictature</a:t>
            </a:r>
          </a:p>
          <a:p>
            <a:r>
              <a:rPr lang="fr-FR" dirty="0" smtClean="0"/>
              <a:t>Pays à risque, pauvre</a:t>
            </a:r>
          </a:p>
          <a:p>
            <a:r>
              <a:rPr lang="fr-FR" dirty="0" smtClean="0"/>
              <a:t>Question touareg</a:t>
            </a:r>
          </a:p>
          <a:p>
            <a:r>
              <a:rPr lang="fr-FR" dirty="0" smtClean="0"/>
              <a:t>Pays sans attrait</a:t>
            </a:r>
            <a:endParaRPr lang="fr-FR" dirty="0"/>
          </a:p>
        </p:txBody>
      </p:sp>
      <p:sp>
        <p:nvSpPr>
          <p:cNvPr id="7" name="Espace réservé du texte 6"/>
          <p:cNvSpPr>
            <a:spLocks noGrp="1"/>
          </p:cNvSpPr>
          <p:nvPr>
            <p:ph type="body" sz="quarter" idx="3"/>
          </p:nvPr>
        </p:nvSpPr>
        <p:spPr/>
        <p:txBody>
          <a:bodyPr/>
          <a:lstStyle/>
          <a:p>
            <a:r>
              <a:rPr lang="fr-FR" dirty="0" smtClean="0"/>
              <a:t>Nouveau paradigme nigérien</a:t>
            </a:r>
            <a:endParaRPr lang="fr-FR" dirty="0"/>
          </a:p>
        </p:txBody>
      </p:sp>
      <p:sp>
        <p:nvSpPr>
          <p:cNvPr id="8" name="Espace réservé du contenu 7"/>
          <p:cNvSpPr>
            <a:spLocks noGrp="1"/>
          </p:cNvSpPr>
          <p:nvPr>
            <p:ph sz="quarter" idx="4"/>
          </p:nvPr>
        </p:nvSpPr>
        <p:spPr/>
        <p:txBody>
          <a:bodyPr/>
          <a:lstStyle/>
          <a:p>
            <a:r>
              <a:rPr lang="fr-FR" dirty="0" smtClean="0"/>
              <a:t>Pays carrefour </a:t>
            </a:r>
          </a:p>
          <a:p>
            <a:r>
              <a:rPr lang="fr-FR" dirty="0" smtClean="0"/>
              <a:t>Stabilité, alternance</a:t>
            </a:r>
          </a:p>
          <a:p>
            <a:r>
              <a:rPr lang="fr-FR" dirty="0" smtClean="0"/>
              <a:t>Terre d’opportunité</a:t>
            </a:r>
          </a:p>
          <a:p>
            <a:r>
              <a:rPr lang="fr-FR" dirty="0" smtClean="0"/>
              <a:t>Atout touareg</a:t>
            </a:r>
          </a:p>
          <a:p>
            <a:r>
              <a:rPr lang="fr-FR" dirty="0" smtClean="0"/>
              <a:t>Pays de trésors méconnus</a:t>
            </a:r>
            <a:endParaRPr lang="fr-FR" dirty="0"/>
          </a:p>
        </p:txBody>
      </p:sp>
    </p:spTree>
    <p:extLst>
      <p:ext uri="{BB962C8B-B14F-4D97-AF65-F5344CB8AC3E}">
        <p14:creationId xmlns:p14="http://schemas.microsoft.com/office/powerpoint/2010/main" val="13214600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394849309"/>
              </p:ext>
            </p:extLst>
          </p:nvPr>
        </p:nvGraphicFramePr>
        <p:xfrm>
          <a:off x="2123728" y="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93204"/>
            <a:ext cx="3491880" cy="4555093"/>
          </a:xfrm>
          <a:prstGeom prst="rect">
            <a:avLst/>
          </a:prstGeom>
        </p:spPr>
        <p:txBody>
          <a:bodyPr wrap="square">
            <a:spAutoFit/>
          </a:bodyPr>
          <a:lstStyle/>
          <a:p>
            <a:pPr algn="ctr"/>
            <a:r>
              <a:rPr lang="fr-FR" sz="2800" dirty="0">
                <a:effectLst>
                  <a:outerShdw blurRad="38100" dist="38100" dir="2700000" algn="tl">
                    <a:srgbClr val="000000">
                      <a:alpha val="43137"/>
                    </a:srgbClr>
                  </a:outerShdw>
                </a:effectLst>
                <a:latin typeface="Garamond" panose="02020404030301010803" pitchFamily="18" charset="0"/>
              </a:rPr>
              <a:t>V</a:t>
            </a:r>
            <a:r>
              <a:rPr lang="fr-FR" sz="2800" dirty="0" smtClean="0">
                <a:effectLst>
                  <a:outerShdw blurRad="38100" dist="38100" dir="2700000" algn="tl">
                    <a:srgbClr val="000000">
                      <a:alpha val="43137"/>
                    </a:srgbClr>
                  </a:outerShdw>
                </a:effectLst>
                <a:latin typeface="Garamond" panose="02020404030301010803" pitchFamily="18" charset="0"/>
              </a:rPr>
              <a:t>oix d’Agadez, </a:t>
            </a:r>
          </a:p>
          <a:p>
            <a:pPr algn="ctr"/>
            <a:r>
              <a:rPr lang="fr-FR" sz="2800" dirty="0" smtClean="0">
                <a:effectLst>
                  <a:outerShdw blurRad="38100" dist="38100" dir="2700000" algn="tl">
                    <a:srgbClr val="000000">
                      <a:alpha val="43137"/>
                    </a:srgbClr>
                  </a:outerShdw>
                </a:effectLst>
                <a:latin typeface="Garamond" panose="02020404030301010803" pitchFamily="18" charset="0"/>
              </a:rPr>
              <a:t>voie d’Agadez</a:t>
            </a:r>
          </a:p>
          <a:p>
            <a:endParaRPr lang="fr-FR" dirty="0">
              <a:latin typeface="Garamond" panose="02020404030301010803" pitchFamily="18" charset="0"/>
            </a:endParaRPr>
          </a:p>
          <a:p>
            <a:pPr marL="285750" indent="-285750">
              <a:buFont typeface="Arial" panose="020B0604020202020204" pitchFamily="34" charset="0"/>
              <a:buChar char="•"/>
            </a:pPr>
            <a:r>
              <a:rPr lang="fr-FR" dirty="0" smtClean="0">
                <a:latin typeface="Garamond" panose="02020404030301010803" pitchFamily="18" charset="0"/>
              </a:rPr>
              <a:t>«</a:t>
            </a:r>
            <a:r>
              <a:rPr lang="fr-FR" dirty="0">
                <a:latin typeface="Garamond" panose="02020404030301010803" pitchFamily="18" charset="0"/>
              </a:rPr>
              <a:t> vivre pour les autres </a:t>
            </a:r>
            <a:r>
              <a:rPr lang="fr-FR" dirty="0" smtClean="0">
                <a:latin typeface="Garamond" panose="02020404030301010803" pitchFamily="18" charset="0"/>
              </a:rPr>
              <a:t>», pour le bien commun</a:t>
            </a:r>
          </a:p>
          <a:p>
            <a:pPr marL="285750" indent="-285750">
              <a:buFont typeface="Arial" panose="020B0604020202020204" pitchFamily="34" charset="0"/>
              <a:buChar char="•"/>
            </a:pPr>
            <a:r>
              <a:rPr lang="fr-FR" dirty="0" smtClean="0">
                <a:latin typeface="Garamond" panose="02020404030301010803" pitchFamily="18" charset="0"/>
              </a:rPr>
              <a:t>Intégration et rayonnement d’Agadez dans l’espace national nigérien, la CEDEAO, l’Afrique et le monde.</a:t>
            </a:r>
          </a:p>
          <a:p>
            <a:pPr marL="285750" indent="-285750">
              <a:buFont typeface="Arial" panose="020B0604020202020204" pitchFamily="34" charset="0"/>
              <a:buChar char="•"/>
            </a:pPr>
            <a:r>
              <a:rPr lang="fr-FR" dirty="0" smtClean="0">
                <a:latin typeface="Garamond" panose="02020404030301010803" pitchFamily="18" charset="0"/>
              </a:rPr>
              <a:t>Permettre aux citoyens et familles d’Agadez d’apporter leur Contribution à la paix au </a:t>
            </a:r>
            <a:r>
              <a:rPr lang="fr-FR" dirty="0">
                <a:latin typeface="Garamond" panose="02020404030301010803" pitchFamily="18" charset="0"/>
              </a:rPr>
              <a:t>Niger, </a:t>
            </a:r>
            <a:r>
              <a:rPr lang="fr-FR" dirty="0" smtClean="0">
                <a:latin typeface="Garamond" panose="02020404030301010803" pitchFamily="18" charset="0"/>
              </a:rPr>
              <a:t>en Afrique et dans le monde.</a:t>
            </a:r>
          </a:p>
          <a:p>
            <a:pPr marL="285750" indent="-285750">
              <a:buFont typeface="Arial" panose="020B0604020202020204" pitchFamily="34" charset="0"/>
              <a:buChar char="•"/>
            </a:pPr>
            <a:r>
              <a:rPr lang="fr-FR" dirty="0" smtClean="0">
                <a:latin typeface="Garamond" panose="02020404030301010803" pitchFamily="18" charset="0"/>
              </a:rPr>
              <a:t>Agadez, laboratoire de la « mondialisation heureuse »</a:t>
            </a:r>
          </a:p>
        </p:txBody>
      </p:sp>
    </p:spTree>
    <p:extLst>
      <p:ext uri="{BB962C8B-B14F-4D97-AF65-F5344CB8AC3E}">
        <p14:creationId xmlns:p14="http://schemas.microsoft.com/office/powerpoint/2010/main" val="204908778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latin typeface="Garamond" panose="02020404030301010803" pitchFamily="18" charset="0"/>
              </a:rPr>
              <a:t>Projet Agadez</a:t>
            </a:r>
            <a:endParaRPr lang="fr-FR" b="1" dirty="0">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p:txBody>
          <a:bodyPr/>
          <a:lstStyle/>
          <a:p>
            <a:r>
              <a:rPr lang="fr-FR" dirty="0" smtClean="0">
                <a:latin typeface="Garamond" panose="02020404030301010803" pitchFamily="18" charset="0"/>
              </a:rPr>
              <a:t>Faire de Agadez la vitrine du nouveau paradigme nigérien. Le Niger, pionnier dans l’économie du désert, dans la fierté touareg, dans la culture de la paix durable face aux extrémismes.</a:t>
            </a:r>
            <a:endParaRPr lang="fr-FR" dirty="0">
              <a:latin typeface="Garamond" panose="02020404030301010803" pitchFamily="18" charset="0"/>
            </a:endParaRPr>
          </a:p>
        </p:txBody>
      </p:sp>
    </p:spTree>
    <p:extLst>
      <p:ext uri="{BB962C8B-B14F-4D97-AF65-F5344CB8AC3E}">
        <p14:creationId xmlns:p14="http://schemas.microsoft.com/office/powerpoint/2010/main" val="328906931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1196"/>
            <a:ext cx="8229600" cy="648072"/>
          </a:xfrm>
        </p:spPr>
        <p:txBody>
          <a:bodyPr>
            <a:normAutofit fontScale="90000"/>
          </a:bodyPr>
          <a:lstStyle/>
          <a:p>
            <a:r>
              <a:rPr lang="fr-FR" dirty="0" smtClean="0"/>
              <a:t>Quatre pôles</a:t>
            </a:r>
            <a:endParaRPr lang="fr-FR" dirty="0"/>
          </a:p>
        </p:txBody>
      </p:sp>
      <p:sp>
        <p:nvSpPr>
          <p:cNvPr id="5" name="Espace réservé du contenu 4"/>
          <p:cNvSpPr>
            <a:spLocks noGrp="1"/>
          </p:cNvSpPr>
          <p:nvPr>
            <p:ph idx="1"/>
          </p:nvPr>
        </p:nvSpPr>
        <p:spPr>
          <a:xfrm>
            <a:off x="1745940" y="769268"/>
            <a:ext cx="5652120" cy="4824536"/>
          </a:xfrm>
        </p:spPr>
        <p:txBody>
          <a:bodyPr>
            <a:normAutofit fontScale="85000" lnSpcReduction="10000"/>
          </a:bodyPr>
          <a:lstStyle/>
          <a:p>
            <a:r>
              <a:rPr lang="fr-FR" sz="2400" b="1" dirty="0" smtClean="0">
                <a:latin typeface="Garamond" panose="02020404030301010803" pitchFamily="18" charset="0"/>
              </a:rPr>
              <a:t>Pôle intellectuel et culturel</a:t>
            </a:r>
            <a:r>
              <a:rPr lang="fr-FR" sz="2400" dirty="0" smtClean="0">
                <a:latin typeface="Garamond" panose="02020404030301010803" pitchFamily="18" charset="0"/>
              </a:rPr>
              <a:t>. Favoriser les études de paix, la compréhension des Touaregs et des peuples nomades, l’agriculture et l’économie du désert, l’exaltation de la créativité nigérienne (artisanat, mode, musique, peinture, poésie)</a:t>
            </a:r>
          </a:p>
          <a:p>
            <a:r>
              <a:rPr lang="fr-FR" sz="2400" b="1" dirty="0" smtClean="0">
                <a:latin typeface="Garamond" panose="02020404030301010803" pitchFamily="18" charset="0"/>
              </a:rPr>
              <a:t>Pôle économique. </a:t>
            </a:r>
            <a:r>
              <a:rPr lang="fr-FR" sz="2400" dirty="0" smtClean="0">
                <a:latin typeface="Garamond" panose="02020404030301010803" pitchFamily="18" charset="0"/>
              </a:rPr>
              <a:t>L’économie du désert Laboratoires pour l’agriculture du désert, l’énergie solaire, le placement des profits de l’uranium</a:t>
            </a:r>
            <a:r>
              <a:rPr lang="fr-FR" sz="2400" dirty="0">
                <a:latin typeface="Garamond" panose="02020404030301010803" pitchFamily="18" charset="0"/>
              </a:rPr>
              <a:t>. Faire d’Agadez un grand carrefour </a:t>
            </a:r>
            <a:r>
              <a:rPr lang="fr-FR" sz="2400" dirty="0" smtClean="0">
                <a:latin typeface="Garamond" panose="02020404030301010803" pitchFamily="18" charset="0"/>
              </a:rPr>
              <a:t>pour </a:t>
            </a:r>
            <a:r>
              <a:rPr lang="fr-FR" sz="2400" dirty="0">
                <a:latin typeface="Garamond" panose="02020404030301010803" pitchFamily="18" charset="0"/>
              </a:rPr>
              <a:t>les transports stratégiques nord-sud et est-ouest</a:t>
            </a:r>
          </a:p>
          <a:p>
            <a:r>
              <a:rPr lang="fr-FR" sz="2400" b="1" dirty="0" smtClean="0">
                <a:latin typeface="Garamond" panose="02020404030301010803" pitchFamily="18" charset="0"/>
              </a:rPr>
              <a:t>Agadez, ville de la fierté touareg</a:t>
            </a:r>
            <a:r>
              <a:rPr lang="fr-FR" sz="2400" dirty="0" smtClean="0">
                <a:latin typeface="Garamond" panose="02020404030301010803" pitchFamily="18" charset="0"/>
              </a:rPr>
              <a:t>, capitale culturelle des peuples du désert.</a:t>
            </a:r>
          </a:p>
          <a:p>
            <a:r>
              <a:rPr lang="fr-FR" sz="2400" b="1" dirty="0" smtClean="0">
                <a:latin typeface="Garamond" panose="02020404030301010803" pitchFamily="18" charset="0"/>
              </a:rPr>
              <a:t>Promouvoir l’économie de paix</a:t>
            </a:r>
            <a:r>
              <a:rPr lang="fr-FR" sz="2400" dirty="0" smtClean="0">
                <a:latin typeface="Garamond" panose="02020404030301010803" pitchFamily="18" charset="0"/>
              </a:rPr>
              <a:t>, faire d’Agadez un pôle touristique et festivalier, une ville de la diplomatie culturelle et du bien-être, une vitrine </a:t>
            </a:r>
            <a:r>
              <a:rPr lang="fr-FR" sz="2400" dirty="0" smtClean="0">
                <a:latin typeface="Garamond" panose="02020404030301010803" pitchFamily="18" charset="0"/>
              </a:rPr>
              <a:t>de «</a:t>
            </a:r>
            <a:r>
              <a:rPr lang="fr-FR" sz="2400" dirty="0" smtClean="0">
                <a:latin typeface="Garamond" panose="02020404030301010803" pitchFamily="18" charset="0"/>
              </a:rPr>
              <a:t> la qualité de vie nigérienne »</a:t>
            </a:r>
          </a:p>
          <a:p>
            <a:endParaRPr lang="fr-FR" sz="2400" dirty="0"/>
          </a:p>
        </p:txBody>
      </p:sp>
      <p:pic>
        <p:nvPicPr>
          <p:cNvPr id="4098" name="Picture 2" descr="économie du dé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5" y="2071458"/>
            <a:ext cx="1262197" cy="1682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Université d'Agadez&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61" y="775819"/>
            <a:ext cx="1503476" cy="15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71981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0416" y="769268"/>
            <a:ext cx="5616624" cy="4585871"/>
          </a:xfrm>
          <a:prstGeom prst="rect">
            <a:avLst/>
          </a:prstGeom>
        </p:spPr>
        <p:txBody>
          <a:bodyPr wrap="square">
            <a:spAutoFit/>
          </a:bodyPr>
          <a:lstStyle/>
          <a:p>
            <a:r>
              <a:rPr lang="fr-FR" sz="1500" dirty="0">
                <a:latin typeface="Garamond" panose="02020404030301010803" pitchFamily="18" charset="0"/>
              </a:rPr>
              <a:t>L’</a:t>
            </a:r>
            <a:r>
              <a:rPr lang="fr-FR" sz="1500" b="1" dirty="0">
                <a:latin typeface="Garamond" panose="02020404030301010803" pitchFamily="18" charset="0"/>
              </a:rPr>
              <a:t>université d’Agadez</a:t>
            </a:r>
            <a:r>
              <a:rPr lang="fr-FR" sz="1500" dirty="0">
                <a:latin typeface="Garamond" panose="02020404030301010803" pitchFamily="18" charset="0"/>
              </a:rPr>
              <a:t>, ou </a:t>
            </a:r>
            <a:r>
              <a:rPr lang="fr-FR" sz="1500" b="1" dirty="0">
                <a:latin typeface="Garamond" panose="02020404030301010803" pitchFamily="18" charset="0"/>
              </a:rPr>
              <a:t>UAZ</a:t>
            </a:r>
          </a:p>
          <a:p>
            <a:endParaRPr lang="fr-FR" sz="1500" b="1" dirty="0">
              <a:latin typeface="Garamond" panose="02020404030301010803" pitchFamily="18" charset="0"/>
            </a:endParaRPr>
          </a:p>
          <a:p>
            <a:r>
              <a:rPr lang="fr-FR" sz="1500" dirty="0">
                <a:latin typeface="Garamond" panose="02020404030301010803" pitchFamily="18" charset="0"/>
              </a:rPr>
              <a:t>Spécialisation</a:t>
            </a:r>
          </a:p>
          <a:p>
            <a:r>
              <a:rPr lang="fr-FR" sz="1500" dirty="0">
                <a:latin typeface="Garamond" panose="02020404030301010803" pitchFamily="18" charset="0"/>
              </a:rPr>
              <a:t>La région est riches en ressources minières, aussi l’université accueille un Institut Supérieur en Énergie Fossile et Énergie Renouvelable (</a:t>
            </a:r>
            <a:r>
              <a:rPr lang="fr-FR" sz="1500" dirty="0" smtClean="0">
                <a:latin typeface="Garamond" panose="02020404030301010803" pitchFamily="18" charset="0"/>
              </a:rPr>
              <a:t>ISEFER</a:t>
            </a:r>
            <a:r>
              <a:rPr lang="fr-FR" sz="1500" baseline="30000" dirty="0" smtClean="0">
                <a:latin typeface="Garamond" panose="02020404030301010803" pitchFamily="18" charset="0"/>
              </a:rPr>
              <a:t>)</a:t>
            </a:r>
            <a:r>
              <a:rPr lang="fr-FR" sz="1500" dirty="0" smtClean="0">
                <a:latin typeface="Garamond" panose="02020404030301010803" pitchFamily="18" charset="0"/>
              </a:rPr>
              <a:t> </a:t>
            </a:r>
            <a:endParaRPr lang="fr-FR" sz="1500" dirty="0">
              <a:latin typeface="Garamond" panose="02020404030301010803" pitchFamily="18" charset="0"/>
            </a:endParaRPr>
          </a:p>
          <a:p>
            <a:r>
              <a:rPr lang="fr-FR" sz="1500" dirty="0">
                <a:latin typeface="Garamond" panose="02020404030301010803" pitchFamily="18" charset="0"/>
              </a:rPr>
              <a:t>Composition et infrastructures</a:t>
            </a:r>
          </a:p>
          <a:p>
            <a:r>
              <a:rPr lang="fr-FR" sz="1500" dirty="0">
                <a:latin typeface="Garamond" panose="02020404030301010803" pitchFamily="18" charset="0"/>
              </a:rPr>
              <a:t>L’université </a:t>
            </a:r>
            <a:r>
              <a:rPr lang="fr-FR" sz="1500" dirty="0" smtClean="0">
                <a:latin typeface="Garamond" panose="02020404030301010803" pitchFamily="18" charset="0"/>
              </a:rPr>
              <a:t>a commencé </a:t>
            </a:r>
            <a:r>
              <a:rPr lang="fr-FR" sz="1500" dirty="0">
                <a:latin typeface="Garamond" panose="02020404030301010803" pitchFamily="18" charset="0"/>
              </a:rPr>
              <a:t>ses cours en octobre 2015 avec une Faculté des Sciences et Techniques et un Institut Universitaire de Technologie. L’université est d’abord accueillie au sein de l’École des Mines de </a:t>
            </a:r>
            <a:r>
              <a:rPr lang="fr-FR" sz="1500" dirty="0" smtClean="0">
                <a:latin typeface="Garamond" panose="02020404030301010803" pitchFamily="18" charset="0"/>
              </a:rPr>
              <a:t>l’Aïr</a:t>
            </a:r>
          </a:p>
          <a:p>
            <a:endParaRPr lang="fr-FR" sz="1500" dirty="0">
              <a:latin typeface="Garamond" panose="02020404030301010803" pitchFamily="18" charset="0"/>
            </a:endParaRPr>
          </a:p>
          <a:p>
            <a:endParaRPr lang="fr-FR" sz="1500" dirty="0">
              <a:latin typeface="Garamond" panose="02020404030301010803" pitchFamily="18" charset="0"/>
            </a:endParaRPr>
          </a:p>
          <a:p>
            <a:endParaRPr lang="fr-FR" sz="1500" dirty="0" smtClean="0"/>
          </a:p>
          <a:p>
            <a:r>
              <a:rPr lang="fr-FR" sz="2800" dirty="0" smtClean="0">
                <a:latin typeface="Garamond" panose="02020404030301010803" pitchFamily="18" charset="0"/>
              </a:rPr>
              <a:t>Nos propositions : développer les études de paix, les études sur les peuples nomades et la recherche sur l’économie du désert.</a:t>
            </a:r>
            <a:endParaRPr lang="fr-FR" sz="2800" dirty="0">
              <a:latin typeface="Garamond" panose="02020404030301010803" pitchFamily="18" charset="0"/>
            </a:endParaRPr>
          </a:p>
        </p:txBody>
      </p:sp>
      <p:pic>
        <p:nvPicPr>
          <p:cNvPr id="1026" name="Picture 2" descr="Résultat de recherche d'images pour &quot;Université d'Agadez&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4" y="671354"/>
            <a:ext cx="2906226" cy="2906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Université d'Agadez&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91" y="3687379"/>
            <a:ext cx="2869353" cy="17431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3955"/>
            <a:ext cx="5028171" cy="584775"/>
          </a:xfrm>
          <a:prstGeom prst="rect">
            <a:avLst/>
          </a:prstGeom>
        </p:spPr>
        <p:txBody>
          <a:bodyPr wrap="none">
            <a:spAutoFit/>
          </a:bodyPr>
          <a:lstStyle/>
          <a:p>
            <a:r>
              <a:rPr lang="fr-FR" sz="3200" b="1" dirty="0">
                <a:effectLst>
                  <a:outerShdw blurRad="38100" dist="38100" dir="2700000" algn="tl">
                    <a:srgbClr val="000000">
                      <a:alpha val="43137"/>
                    </a:srgbClr>
                  </a:outerShdw>
                </a:effectLst>
                <a:latin typeface="Garamond" panose="02020404030301010803" pitchFamily="18" charset="0"/>
              </a:rPr>
              <a:t>Pôle intellectuel et </a:t>
            </a:r>
            <a:r>
              <a:rPr lang="fr-FR" sz="3200" b="1" dirty="0" smtClean="0">
                <a:effectLst>
                  <a:outerShdw blurRad="38100" dist="38100" dir="2700000" algn="tl">
                    <a:srgbClr val="000000">
                      <a:alpha val="43137"/>
                    </a:srgbClr>
                  </a:outerShdw>
                </a:effectLst>
                <a:latin typeface="Garamond" panose="02020404030301010803" pitchFamily="18" charset="0"/>
              </a:rPr>
              <a:t>culturel </a:t>
            </a:r>
            <a:endParaRPr lang="fr-FR" sz="3200" b="1"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42799689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15"/>
            <a:ext cx="9144000" cy="952500"/>
          </a:xfrm>
        </p:spPr>
        <p:txBody>
          <a:bodyPr/>
          <a:lstStyle/>
          <a:p>
            <a:r>
              <a:rPr lang="fr-FR" b="1" dirty="0" smtClean="0">
                <a:latin typeface="Garamond" panose="02020404030301010803" pitchFamily="18" charset="0"/>
              </a:rPr>
              <a:t>Le Pôle Économie du désert</a:t>
            </a:r>
            <a:endParaRPr lang="fr-FR" b="1" dirty="0">
              <a:latin typeface="Garamond" panose="02020404030301010803" pitchFamily="18" charset="0"/>
            </a:endParaRPr>
          </a:p>
        </p:txBody>
      </p:sp>
      <p:pic>
        <p:nvPicPr>
          <p:cNvPr id="5122" name="Picture 2" descr="Résultat de recherche d'images pour &quot;desert economy&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13342"/>
            <a:ext cx="3600400" cy="2402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desert economy&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0867" y="903368"/>
            <a:ext cx="3190775" cy="23930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 de recherche d'images pour &quot;desert economy&quo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433564"/>
            <a:ext cx="3600400" cy="20236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ésultat de recherche d'images pour &quot;desert economy&quo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0152" y="3433564"/>
            <a:ext cx="3071490" cy="20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2132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Garamond" panose="02020404030301010803" pitchFamily="18" charset="0"/>
              </a:rPr>
              <a:t>Le pôle de la fierté touareg</a:t>
            </a:r>
            <a:endParaRPr lang="fr-FR" b="1" dirty="0">
              <a:latin typeface="Garamond" panose="02020404030301010803" pitchFamily="18" charset="0"/>
            </a:endParaRPr>
          </a:p>
        </p:txBody>
      </p:sp>
      <p:pic>
        <p:nvPicPr>
          <p:cNvPr id="6146" name="Picture 2" descr="Fierté Touareg - Tableau Acrylique mixte sur to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97" y="1268711"/>
            <a:ext cx="1640611" cy="1594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fierté touareg&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895754"/>
            <a:ext cx="1755917" cy="26521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392" y="2281436"/>
            <a:ext cx="4680520" cy="2031325"/>
          </a:xfrm>
          <a:prstGeom prst="rect">
            <a:avLst/>
          </a:prstGeom>
        </p:spPr>
        <p:txBody>
          <a:bodyPr wrap="square">
            <a:spAutoFit/>
          </a:bodyPr>
          <a:lstStyle/>
          <a:p>
            <a:pPr marL="285750" indent="-285750">
              <a:buFont typeface="Wingdings" panose="05000000000000000000" pitchFamily="2" charset="2"/>
              <a:buChar char="v"/>
            </a:pPr>
            <a:r>
              <a:rPr lang="fr-FR" dirty="0" smtClean="0">
                <a:latin typeface="Garamond" panose="02020404030301010803" pitchFamily="18" charset="0"/>
              </a:rPr>
              <a:t>Promouvoir les recherches sur les </a:t>
            </a:r>
            <a:r>
              <a:rPr lang="fr-FR" dirty="0" err="1" smtClean="0">
                <a:latin typeface="Garamond" panose="02020404030301010803" pitchFamily="18" charset="0"/>
              </a:rPr>
              <a:t>touaregs</a:t>
            </a:r>
            <a:r>
              <a:rPr lang="fr-FR" dirty="0" smtClean="0">
                <a:latin typeface="Garamond" panose="02020404030301010803" pitchFamily="18" charset="0"/>
              </a:rPr>
              <a:t>.</a:t>
            </a:r>
          </a:p>
          <a:p>
            <a:pPr marL="285750" indent="-285750">
              <a:buFont typeface="Wingdings" panose="05000000000000000000" pitchFamily="2" charset="2"/>
              <a:buChar char="v"/>
            </a:pPr>
            <a:r>
              <a:rPr lang="fr-FR" dirty="0" smtClean="0">
                <a:latin typeface="Garamond" panose="02020404030301010803" pitchFamily="18" charset="0"/>
              </a:rPr>
              <a:t>Diffuser la langue, les arts, la culture, les valeurs</a:t>
            </a:r>
          </a:p>
          <a:p>
            <a:pPr marL="285750" indent="-285750">
              <a:buFont typeface="Wingdings" panose="05000000000000000000" pitchFamily="2" charset="2"/>
              <a:buChar char="v"/>
            </a:pPr>
            <a:r>
              <a:rPr lang="fr-FR" dirty="0" smtClean="0">
                <a:latin typeface="Garamond" panose="02020404030301010803" pitchFamily="18" charset="0"/>
              </a:rPr>
              <a:t>Promouvoir la personne touareg de l’année et les réussites </a:t>
            </a:r>
            <a:r>
              <a:rPr lang="fr-FR" dirty="0" err="1" smtClean="0">
                <a:latin typeface="Garamond" panose="02020404030301010803" pitchFamily="18" charset="0"/>
              </a:rPr>
              <a:t>touaregs</a:t>
            </a:r>
            <a:endParaRPr lang="fr-FR" dirty="0" smtClean="0">
              <a:latin typeface="Garamond" panose="02020404030301010803" pitchFamily="18" charset="0"/>
            </a:endParaRPr>
          </a:p>
          <a:p>
            <a:pPr marL="285750" indent="-285750">
              <a:buFont typeface="Wingdings" panose="05000000000000000000" pitchFamily="2" charset="2"/>
              <a:buChar char="v"/>
            </a:pPr>
            <a:r>
              <a:rPr lang="fr-FR" dirty="0" smtClean="0">
                <a:latin typeface="Garamond" panose="02020404030301010803" pitchFamily="18" charset="0"/>
              </a:rPr>
              <a:t>Promouvoir l’intégration des populations </a:t>
            </a:r>
            <a:r>
              <a:rPr lang="fr-FR" dirty="0" err="1" smtClean="0">
                <a:latin typeface="Garamond" panose="02020404030301010803" pitchFamily="18" charset="0"/>
              </a:rPr>
              <a:t>touaregs</a:t>
            </a:r>
            <a:r>
              <a:rPr lang="fr-FR" dirty="0" smtClean="0">
                <a:latin typeface="Garamond" panose="02020404030301010803" pitchFamily="18" charset="0"/>
              </a:rPr>
              <a:t> dans la nouvelle Afrique</a:t>
            </a:r>
            <a:endParaRPr lang="fr-FR" dirty="0">
              <a:latin typeface="Garamond" panose="02020404030301010803" pitchFamily="18" charset="0"/>
            </a:endParaRPr>
          </a:p>
        </p:txBody>
      </p:sp>
      <p:pic>
        <p:nvPicPr>
          <p:cNvPr id="6150" name="Picture 6" descr="Résultat de recherche d'images pour &quot;fierté touareg&quo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976" y="2973089"/>
            <a:ext cx="1642032" cy="2497497"/>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Résultat de recherche d'images pour &quot;fierté touareg&quot;">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991" t="10596" r="20345"/>
          <a:stretch/>
        </p:blipFill>
        <p:spPr bwMode="auto">
          <a:xfrm>
            <a:off x="7236296" y="1268711"/>
            <a:ext cx="1755917" cy="154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9717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1944511"/>
          </a:xfrm>
        </p:spPr>
        <p:txBody>
          <a:bodyPr>
            <a:normAutofit fontScale="77500" lnSpcReduction="20000"/>
          </a:bodyPr>
          <a:lstStyle/>
          <a:p>
            <a:pPr>
              <a:buFont typeface="Wingdings"/>
              <a:buChar char="Ø"/>
            </a:pPr>
            <a:r>
              <a:rPr lang="fr-FR" sz="2800" dirty="0" smtClean="0">
                <a:latin typeface="Arial Narrow" pitchFamily="34" charset="0"/>
              </a:rPr>
              <a:t>… </a:t>
            </a:r>
            <a:r>
              <a:rPr lang="fr-FR" sz="2800" dirty="0" smtClean="0">
                <a:effectLst>
                  <a:outerShdw blurRad="38100" dist="38100" dir="2700000" algn="tl">
                    <a:srgbClr val="000000">
                      <a:alpha val="43137"/>
                    </a:srgbClr>
                  </a:outerShdw>
                </a:effectLst>
                <a:latin typeface="Garamond" panose="02020404030301010803" pitchFamily="18" charset="0"/>
              </a:rPr>
              <a:t>Le </a:t>
            </a:r>
            <a:r>
              <a:rPr lang="fr-FR" sz="2800" dirty="0">
                <a:effectLst>
                  <a:outerShdw blurRad="38100" dist="38100" dir="2700000" algn="tl">
                    <a:srgbClr val="000000">
                      <a:alpha val="43137"/>
                    </a:srgbClr>
                  </a:outerShdw>
                </a:effectLst>
                <a:latin typeface="Garamond" panose="02020404030301010803" pitchFamily="18" charset="0"/>
              </a:rPr>
              <a:t>Niger, pays enclavé, mais en position de carrefour en Afrique de </a:t>
            </a:r>
            <a:r>
              <a:rPr lang="fr-FR" sz="2800" dirty="0" smtClean="0">
                <a:effectLst>
                  <a:outerShdw blurRad="38100" dist="38100" dir="2700000" algn="tl">
                    <a:srgbClr val="000000">
                      <a:alpha val="43137"/>
                    </a:srgbClr>
                  </a:outerShdw>
                </a:effectLst>
                <a:latin typeface="Garamond" panose="02020404030301010803" pitchFamily="18" charset="0"/>
              </a:rPr>
              <a:t>l’Ouest</a:t>
            </a:r>
          </a:p>
          <a:p>
            <a:pPr>
              <a:buFont typeface="Wingdings"/>
              <a:buChar char="Ø"/>
            </a:pPr>
            <a:r>
              <a:rPr lang="fr-FR" sz="2800" dirty="0" smtClean="0">
                <a:effectLst>
                  <a:outerShdw blurRad="38100" dist="38100" dir="2700000" algn="tl">
                    <a:srgbClr val="000000">
                      <a:alpha val="43137"/>
                    </a:srgbClr>
                  </a:outerShdw>
                </a:effectLst>
                <a:latin typeface="Garamond" panose="02020404030301010803" pitchFamily="18" charset="0"/>
              </a:rPr>
              <a:t>… Comme son voisin </a:t>
            </a:r>
            <a:r>
              <a:rPr lang="fr-FR" sz="2800" dirty="0" smtClean="0">
                <a:effectLst>
                  <a:outerShdw blurRad="38100" dist="38100" dir="2700000" algn="tl">
                    <a:srgbClr val="000000">
                      <a:alpha val="43137"/>
                    </a:srgbClr>
                  </a:outerShdw>
                </a:effectLst>
                <a:latin typeface="Garamond" panose="02020404030301010803" pitchFamily="18" charset="0"/>
              </a:rPr>
              <a:t>le </a:t>
            </a:r>
            <a:r>
              <a:rPr lang="fr-FR" sz="2800" dirty="0" smtClean="0">
                <a:effectLst>
                  <a:outerShdw blurRad="38100" dist="38100" dir="2700000" algn="tl">
                    <a:srgbClr val="000000">
                      <a:alpha val="43137"/>
                    </a:srgbClr>
                  </a:outerShdw>
                </a:effectLst>
                <a:latin typeface="Garamond" panose="02020404030301010803" pitchFamily="18" charset="0"/>
              </a:rPr>
              <a:t>Mali, le Niger a des frontières </a:t>
            </a:r>
            <a:r>
              <a:rPr lang="fr-FR" sz="2800" dirty="0">
                <a:effectLst>
                  <a:outerShdw blurRad="38100" dist="38100" dir="2700000" algn="tl">
                    <a:srgbClr val="000000">
                      <a:alpha val="43137"/>
                    </a:srgbClr>
                  </a:outerShdw>
                </a:effectLst>
                <a:latin typeface="Garamond" panose="02020404030301010803" pitchFamily="18" charset="0"/>
              </a:rPr>
              <a:t>avec </a:t>
            </a:r>
            <a:r>
              <a:rPr lang="fr-FR" sz="2800" dirty="0" smtClean="0">
                <a:effectLst>
                  <a:outerShdw blurRad="38100" dist="38100" dir="2700000" algn="tl">
                    <a:srgbClr val="000000">
                      <a:alpha val="43137"/>
                    </a:srgbClr>
                  </a:outerShdw>
                </a:effectLst>
                <a:latin typeface="Garamond" panose="02020404030301010803" pitchFamily="18" charset="0"/>
              </a:rPr>
              <a:t>7 pays</a:t>
            </a:r>
          </a:p>
          <a:p>
            <a:pPr>
              <a:buFont typeface="Wingdings"/>
              <a:buChar char="Ø"/>
            </a:pPr>
            <a:r>
              <a:rPr lang="fr-FR" sz="2800" dirty="0" smtClean="0">
                <a:effectLst>
                  <a:outerShdw blurRad="38100" dist="38100" dir="2700000" algn="tl">
                    <a:srgbClr val="000000">
                      <a:alpha val="43137"/>
                    </a:srgbClr>
                  </a:outerShdw>
                </a:effectLst>
                <a:latin typeface="Garamond" panose="02020404030301010803" pitchFamily="18" charset="0"/>
              </a:rPr>
              <a:t>… Le Niger occupe une position stratégique dans le Nord du continent africain</a:t>
            </a:r>
          </a:p>
          <a:p>
            <a:pPr>
              <a:buFont typeface="Wingdings"/>
              <a:buChar char="Ø"/>
            </a:pPr>
            <a:r>
              <a:rPr lang="fr-FR" sz="2800" dirty="0" smtClean="0">
                <a:effectLst>
                  <a:outerShdw blurRad="38100" dist="38100" dir="2700000" algn="tl">
                    <a:srgbClr val="000000">
                      <a:alpha val="43137"/>
                    </a:srgbClr>
                  </a:outerShdw>
                </a:effectLst>
                <a:latin typeface="Garamond" panose="02020404030301010803" pitchFamily="18" charset="0"/>
              </a:rPr>
              <a:t>… </a:t>
            </a:r>
            <a:r>
              <a:rPr lang="fr-FR" sz="2800" dirty="0">
                <a:effectLst>
                  <a:outerShdw blurRad="38100" dist="38100" dir="2700000" algn="tl">
                    <a:srgbClr val="000000">
                      <a:alpha val="43137"/>
                    </a:srgbClr>
                  </a:outerShdw>
                </a:effectLst>
                <a:latin typeface="Garamond" panose="02020404030301010803" pitchFamily="18" charset="0"/>
              </a:rPr>
              <a:t>Transition entre le Sahara et le Sahel, l’Afrique du Nord méditerranéenne et l’Afrique </a:t>
            </a:r>
            <a:r>
              <a:rPr lang="fr-FR" sz="2800" dirty="0" smtClean="0">
                <a:effectLst>
                  <a:outerShdw blurRad="38100" dist="38100" dir="2700000" algn="tl">
                    <a:srgbClr val="000000">
                      <a:alpha val="43137"/>
                    </a:srgbClr>
                  </a:outerShdw>
                </a:effectLst>
                <a:latin typeface="Garamond" panose="02020404030301010803" pitchFamily="18" charset="0"/>
              </a:rPr>
              <a:t>subsaharienne, l’Afrique de l’ouest et l’Afrique de l’est.</a:t>
            </a:r>
          </a:p>
          <a:p>
            <a:pPr>
              <a:buFont typeface="Wingdings"/>
              <a:buChar char="Ø"/>
            </a:pPr>
            <a:endParaRPr lang="fr-FR" dirty="0">
              <a:latin typeface="Garamond" panose="02020404030301010803" pitchFamily="18" charset="0"/>
            </a:endParaRPr>
          </a:p>
        </p:txBody>
      </p:sp>
      <p:grpSp>
        <p:nvGrpSpPr>
          <p:cNvPr id="4" name="Groupe 3"/>
          <p:cNvGrpSpPr/>
          <p:nvPr/>
        </p:nvGrpSpPr>
        <p:grpSpPr>
          <a:xfrm>
            <a:off x="-12879" y="3745607"/>
            <a:ext cx="9182637" cy="1946141"/>
            <a:chOff x="-12879" y="4494727"/>
            <a:chExt cx="9182637" cy="2335369"/>
          </a:xfrm>
        </p:grpSpPr>
        <p:sp>
          <p:nvSpPr>
            <p:cNvPr id="5" name="Forme libre 4"/>
            <p:cNvSpPr/>
            <p:nvPr/>
          </p:nvSpPr>
          <p:spPr>
            <a:xfrm>
              <a:off x="-12879" y="4494727"/>
              <a:ext cx="9156879" cy="2157211"/>
            </a:xfrm>
            <a:custGeom>
              <a:avLst/>
              <a:gdLst>
                <a:gd name="connsiteX0" fmla="*/ 0 w 9156879"/>
                <a:gd name="connsiteY0" fmla="*/ 1429555 h 2157211"/>
                <a:gd name="connsiteX1" fmla="*/ 5859887 w 9156879"/>
                <a:gd name="connsiteY1" fmla="*/ 1918952 h 2157211"/>
                <a:gd name="connsiteX2" fmla="*/ 9156879 w 9156879"/>
                <a:gd name="connsiteY2" fmla="*/ 0 h 2157211"/>
              </a:gdLst>
              <a:ahLst/>
              <a:cxnLst>
                <a:cxn ang="0">
                  <a:pos x="connsiteX0" y="connsiteY0"/>
                </a:cxn>
                <a:cxn ang="0">
                  <a:pos x="connsiteX1" y="connsiteY1"/>
                </a:cxn>
                <a:cxn ang="0">
                  <a:pos x="connsiteX2" y="connsiteY2"/>
                </a:cxn>
              </a:cxnLst>
              <a:rect l="l" t="t" r="r" b="b"/>
              <a:pathLst>
                <a:path w="9156879" h="2157211">
                  <a:moveTo>
                    <a:pt x="0" y="1429555"/>
                  </a:moveTo>
                  <a:cubicBezTo>
                    <a:pt x="2166870" y="1793383"/>
                    <a:pt x="4333741" y="2157211"/>
                    <a:pt x="5859887" y="1918952"/>
                  </a:cubicBezTo>
                  <a:cubicBezTo>
                    <a:pt x="7386033" y="1680693"/>
                    <a:pt x="8271456" y="840346"/>
                    <a:pt x="915687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Forme libre 5"/>
            <p:cNvSpPr/>
            <p:nvPr/>
          </p:nvSpPr>
          <p:spPr>
            <a:xfrm>
              <a:off x="0" y="5898524"/>
              <a:ext cx="9169758" cy="931572"/>
            </a:xfrm>
            <a:custGeom>
              <a:avLst/>
              <a:gdLst>
                <a:gd name="connsiteX0" fmla="*/ 0 w 9169758"/>
                <a:gd name="connsiteY0" fmla="*/ 0 h 931572"/>
                <a:gd name="connsiteX1" fmla="*/ 4739425 w 9169758"/>
                <a:gd name="connsiteY1" fmla="*/ 875763 h 931572"/>
                <a:gd name="connsiteX2" fmla="*/ 9169758 w 9169758"/>
                <a:gd name="connsiteY2" fmla="*/ 334851 h 931572"/>
              </a:gdLst>
              <a:ahLst/>
              <a:cxnLst>
                <a:cxn ang="0">
                  <a:pos x="connsiteX0" y="connsiteY0"/>
                </a:cxn>
                <a:cxn ang="0">
                  <a:pos x="connsiteX1" y="connsiteY1"/>
                </a:cxn>
                <a:cxn ang="0">
                  <a:pos x="connsiteX2" y="connsiteY2"/>
                </a:cxn>
              </a:cxnLst>
              <a:rect l="l" t="t" r="r" b="b"/>
              <a:pathLst>
                <a:path w="9169758" h="931572">
                  <a:moveTo>
                    <a:pt x="0" y="0"/>
                  </a:moveTo>
                  <a:cubicBezTo>
                    <a:pt x="1605566" y="409977"/>
                    <a:pt x="3211132" y="819954"/>
                    <a:pt x="4739425" y="875763"/>
                  </a:cubicBezTo>
                  <a:cubicBezTo>
                    <a:pt x="6267718" y="931572"/>
                    <a:pt x="7718738" y="633211"/>
                    <a:pt x="9169758" y="33485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pic>
        <p:nvPicPr>
          <p:cNvPr id="8" name="Picture 2" descr="Fichier:Niger (orthographic projection).sv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26" t="19180" r="32762" b="45632"/>
          <a:stretch/>
        </p:blipFill>
        <p:spPr bwMode="auto">
          <a:xfrm>
            <a:off x="1865260" y="2035845"/>
            <a:ext cx="5400600" cy="3419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anose="02020404030301010803" pitchFamily="18" charset="0"/>
              </a:rPr>
              <a:t>Le Pôle économie de paix</a:t>
            </a:r>
            <a:endParaRPr lang="fr-FR" dirty="0">
              <a:latin typeface="Garamond" panose="02020404030301010803" pitchFamily="18" charset="0"/>
            </a:endParaRPr>
          </a:p>
        </p:txBody>
      </p:sp>
      <p:pic>
        <p:nvPicPr>
          <p:cNvPr id="7170" name="Picture 2" descr="Résultat de recherche d'images pour &quot;économie de paix&quo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64672" y="1345332"/>
            <a:ext cx="2329540"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330" y="1809016"/>
            <a:ext cx="5328592" cy="2308324"/>
          </a:xfrm>
          <a:prstGeom prst="rect">
            <a:avLst/>
          </a:prstGeom>
        </p:spPr>
        <p:txBody>
          <a:bodyPr wrap="square">
            <a:spAutoFit/>
          </a:bodyPr>
          <a:lstStyle/>
          <a:p>
            <a:r>
              <a:rPr lang="fr-FR" b="1" dirty="0" smtClean="0">
                <a:effectLst>
                  <a:outerShdw blurRad="38100" dist="38100" dir="2700000" algn="tl">
                    <a:srgbClr val="000000">
                      <a:alpha val="43137"/>
                    </a:srgbClr>
                  </a:outerShdw>
                </a:effectLst>
                <a:latin typeface="Garamond" panose="02020404030301010803" pitchFamily="18" charset="0"/>
              </a:rPr>
              <a:t>Economie de guerre : contrebandes, trafics de drogues, d’armes, prises d’otages, trafics d’êtres humains, esclavage, prostitution</a:t>
            </a:r>
          </a:p>
          <a:p>
            <a:endParaRPr lang="fr-FR" b="1" dirty="0">
              <a:effectLst>
                <a:outerShdw blurRad="38100" dist="38100" dir="2700000" algn="tl">
                  <a:srgbClr val="000000">
                    <a:alpha val="43137"/>
                  </a:srgbClr>
                </a:outerShdw>
              </a:effectLst>
              <a:latin typeface="Garamond" panose="02020404030301010803" pitchFamily="18" charset="0"/>
            </a:endParaRPr>
          </a:p>
          <a:p>
            <a:r>
              <a:rPr lang="fr-FR" b="1" dirty="0" smtClean="0">
                <a:effectLst>
                  <a:outerShdw blurRad="38100" dist="38100" dir="2700000" algn="tl">
                    <a:srgbClr val="000000">
                      <a:alpha val="43137"/>
                    </a:srgbClr>
                  </a:outerShdw>
                </a:effectLst>
                <a:latin typeface="Garamond" panose="02020404030301010803" pitchFamily="18" charset="0"/>
              </a:rPr>
              <a:t>L’économie de paix repose d’abord sur le tourisme et l’ouverture des frontières, l’accueil des visiteurs et de l’étranger. Elle stimule l’artisanat, les microfinances, la coopération décentralisée. </a:t>
            </a:r>
          </a:p>
        </p:txBody>
      </p:sp>
      <p:sp>
        <p:nvSpPr>
          <p:cNvPr id="5" name="Rectangle 4"/>
          <p:cNvSpPr/>
          <p:nvPr/>
        </p:nvSpPr>
        <p:spPr>
          <a:xfrm>
            <a:off x="6170533" y="3732990"/>
            <a:ext cx="2060821" cy="923330"/>
          </a:xfrm>
          <a:prstGeom prst="rect">
            <a:avLst/>
          </a:prstGeom>
        </p:spPr>
        <p:txBody>
          <a:bodyPr wrap="none">
            <a:spAutoFit/>
          </a:bodyPr>
          <a:lstStyle/>
          <a:p>
            <a:r>
              <a:rPr lang="fr-FR" dirty="0"/>
              <a:t>Mamadou </a:t>
            </a:r>
            <a:r>
              <a:rPr lang="fr-FR" dirty="0" err="1" smtClean="0"/>
              <a:t>Koulibaly</a:t>
            </a:r>
            <a:endParaRPr lang="fr-FR" dirty="0" smtClean="0"/>
          </a:p>
          <a:p>
            <a:r>
              <a:rPr lang="fr-FR" dirty="0" smtClean="0"/>
              <a:t>Expert reconnu de </a:t>
            </a:r>
          </a:p>
          <a:p>
            <a:r>
              <a:rPr lang="fr-FR" dirty="0" smtClean="0"/>
              <a:t>l’économie de paix</a:t>
            </a:r>
            <a:endParaRPr lang="fr-FR" dirty="0"/>
          </a:p>
        </p:txBody>
      </p:sp>
    </p:spTree>
    <p:extLst>
      <p:ext uri="{BB962C8B-B14F-4D97-AF65-F5344CB8AC3E}">
        <p14:creationId xmlns:p14="http://schemas.microsoft.com/office/powerpoint/2010/main" val="27966466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12879" y="3262648"/>
            <a:ext cx="9144000" cy="1916589"/>
          </a:xfrm>
          <a:custGeom>
            <a:avLst/>
            <a:gdLst>
              <a:gd name="connsiteX0" fmla="*/ 0 w 9144000"/>
              <a:gd name="connsiteY0" fmla="*/ 0 h 1968322"/>
              <a:gd name="connsiteX1" fmla="*/ 2498502 w 9144000"/>
              <a:gd name="connsiteY1" fmla="*/ 1906074 h 1968322"/>
              <a:gd name="connsiteX2" fmla="*/ 9144000 w 9144000"/>
              <a:gd name="connsiteY2" fmla="*/ 373488 h 1968322"/>
            </a:gdLst>
            <a:ahLst/>
            <a:cxnLst>
              <a:cxn ang="0">
                <a:pos x="connsiteX0" y="connsiteY0"/>
              </a:cxn>
              <a:cxn ang="0">
                <a:pos x="connsiteX1" y="connsiteY1"/>
              </a:cxn>
              <a:cxn ang="0">
                <a:pos x="connsiteX2" y="connsiteY2"/>
              </a:cxn>
            </a:cxnLst>
            <a:rect l="l" t="t" r="r" b="b"/>
            <a:pathLst>
              <a:path w="9144000" h="1968322">
                <a:moveTo>
                  <a:pt x="0" y="0"/>
                </a:moveTo>
                <a:cubicBezTo>
                  <a:pt x="487251" y="921913"/>
                  <a:pt x="974502" y="1843826"/>
                  <a:pt x="2498502" y="1906074"/>
                </a:cubicBezTo>
                <a:cubicBezTo>
                  <a:pt x="4022502" y="1968322"/>
                  <a:pt x="6583251" y="1170905"/>
                  <a:pt x="9144000" y="37348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Forme libre 9"/>
          <p:cNvSpPr/>
          <p:nvPr/>
        </p:nvSpPr>
        <p:spPr>
          <a:xfrm>
            <a:off x="0" y="1250145"/>
            <a:ext cx="9169758" cy="3530302"/>
          </a:xfrm>
          <a:custGeom>
            <a:avLst/>
            <a:gdLst>
              <a:gd name="connsiteX0" fmla="*/ 0 w 9169758"/>
              <a:gd name="connsiteY0" fmla="*/ 2137893 h 3820733"/>
              <a:gd name="connsiteX1" fmla="*/ 2833352 w 9169758"/>
              <a:gd name="connsiteY1" fmla="*/ 3464417 h 3820733"/>
              <a:gd name="connsiteX2" fmla="*/ 9169758 w 9169758"/>
              <a:gd name="connsiteY2" fmla="*/ 0 h 3820733"/>
            </a:gdLst>
            <a:ahLst/>
            <a:cxnLst>
              <a:cxn ang="0">
                <a:pos x="connsiteX0" y="connsiteY0"/>
              </a:cxn>
              <a:cxn ang="0">
                <a:pos x="connsiteX1" y="connsiteY1"/>
              </a:cxn>
              <a:cxn ang="0">
                <a:pos x="connsiteX2" y="connsiteY2"/>
              </a:cxn>
            </a:cxnLst>
            <a:rect l="l" t="t" r="r" b="b"/>
            <a:pathLst>
              <a:path w="9169758" h="3820733">
                <a:moveTo>
                  <a:pt x="0" y="2137893"/>
                </a:moveTo>
                <a:cubicBezTo>
                  <a:pt x="652529" y="2979313"/>
                  <a:pt x="1305059" y="3820733"/>
                  <a:pt x="2833352" y="3464417"/>
                </a:cubicBezTo>
                <a:cubicBezTo>
                  <a:pt x="4361645" y="3108102"/>
                  <a:pt x="6765701" y="1554051"/>
                  <a:pt x="9169758"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Forme libre 10"/>
          <p:cNvSpPr/>
          <p:nvPr/>
        </p:nvSpPr>
        <p:spPr>
          <a:xfrm>
            <a:off x="-25758" y="3337774"/>
            <a:ext cx="9182637" cy="2484549"/>
          </a:xfrm>
          <a:custGeom>
            <a:avLst/>
            <a:gdLst>
              <a:gd name="connsiteX0" fmla="*/ 0 w 9182637"/>
              <a:gd name="connsiteY0" fmla="*/ 0 h 2981458"/>
              <a:gd name="connsiteX1" fmla="*/ 2086378 w 9182637"/>
              <a:gd name="connsiteY1" fmla="*/ 2550016 h 2981458"/>
              <a:gd name="connsiteX2" fmla="*/ 9182637 w 9182637"/>
              <a:gd name="connsiteY2" fmla="*/ 2588653 h 2981458"/>
            </a:gdLst>
            <a:ahLst/>
            <a:cxnLst>
              <a:cxn ang="0">
                <a:pos x="connsiteX0" y="connsiteY0"/>
              </a:cxn>
              <a:cxn ang="0">
                <a:pos x="connsiteX1" y="connsiteY1"/>
              </a:cxn>
              <a:cxn ang="0">
                <a:pos x="connsiteX2" y="connsiteY2"/>
              </a:cxn>
            </a:cxnLst>
            <a:rect l="l" t="t" r="r" b="b"/>
            <a:pathLst>
              <a:path w="9182637" h="2981458">
                <a:moveTo>
                  <a:pt x="0" y="0"/>
                </a:moveTo>
                <a:cubicBezTo>
                  <a:pt x="277969" y="1059287"/>
                  <a:pt x="555939" y="2118574"/>
                  <a:pt x="2086378" y="2550016"/>
                </a:cubicBezTo>
                <a:cubicBezTo>
                  <a:pt x="3616817" y="2981458"/>
                  <a:pt x="6399727" y="2785055"/>
                  <a:pt x="9182637" y="25886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Titre 1"/>
          <p:cNvSpPr>
            <a:spLocks noGrp="1"/>
          </p:cNvSpPr>
          <p:nvPr>
            <p:ph type="title"/>
          </p:nvPr>
        </p:nvSpPr>
        <p:spPr>
          <a:xfrm>
            <a:off x="444321" y="0"/>
            <a:ext cx="8229600" cy="625252"/>
          </a:xfrm>
        </p:spPr>
        <p:txBody>
          <a:bodyPr>
            <a:normAutofit fontScale="90000"/>
          </a:bodyPr>
          <a:lstStyle/>
          <a:p>
            <a:r>
              <a:rPr lang="fr-FR" dirty="0" smtClean="0">
                <a:latin typeface="Garamond" panose="02020404030301010803" pitchFamily="18" charset="0"/>
              </a:rPr>
              <a:t>Une vocation de pays lien</a:t>
            </a:r>
            <a:endParaRPr lang="fr-FR" dirty="0">
              <a:latin typeface="Garamond" panose="02020404030301010803" pitchFamily="18" charset="0"/>
            </a:endParaRPr>
          </a:p>
        </p:txBody>
      </p:sp>
      <p:sp>
        <p:nvSpPr>
          <p:cNvPr id="13" name="Espace réservé du contenu 2"/>
          <p:cNvSpPr txBox="1">
            <a:spLocks/>
          </p:cNvSpPr>
          <p:nvPr/>
        </p:nvSpPr>
        <p:spPr>
          <a:xfrm>
            <a:off x="179513" y="697259"/>
            <a:ext cx="8568952" cy="21602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latin typeface="Garamond" panose="02020404030301010803" pitchFamily="18" charset="0"/>
              </a:rPr>
              <a:t>Transformer les données de la géographie et de l’histoire en une vocation de paix et d’harmonie entre  les pays et les civilisations.</a:t>
            </a:r>
          </a:p>
          <a:p>
            <a:r>
              <a:rPr lang="fr-FR" sz="2400" dirty="0" smtClean="0">
                <a:latin typeface="Garamond" panose="02020404030301010803" pitchFamily="18" charset="0"/>
              </a:rPr>
              <a:t>Le drapeau du Niger exalte la notion de centralité et de rayonnement</a:t>
            </a:r>
          </a:p>
        </p:txBody>
      </p:sp>
      <p:pic>
        <p:nvPicPr>
          <p:cNvPr id="14" name="Picture 2" descr="Fichier:Flag of Niger.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439" y="2814805"/>
            <a:ext cx="2320808" cy="16577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2908905"/>
            <a:ext cx="6390456" cy="400110"/>
          </a:xfrm>
          <a:prstGeom prst="rect">
            <a:avLst/>
          </a:prstGeom>
        </p:spPr>
        <p:txBody>
          <a:bodyPr wrap="square">
            <a:spAutoFit/>
          </a:bodyPr>
          <a:lstStyle/>
          <a:p>
            <a:r>
              <a:rPr lang="fr-FR" sz="2000" dirty="0">
                <a:latin typeface="Garamond" panose="02020404030301010803" pitchFamily="18" charset="0"/>
              </a:rPr>
              <a:t>La bande orange représente le désert, situé au nord du pays, </a:t>
            </a:r>
          </a:p>
        </p:txBody>
      </p:sp>
      <p:sp>
        <p:nvSpPr>
          <p:cNvPr id="16" name="Rectangle 15"/>
          <p:cNvSpPr/>
          <p:nvPr/>
        </p:nvSpPr>
        <p:spPr>
          <a:xfrm>
            <a:off x="179513" y="4018043"/>
            <a:ext cx="6732439" cy="400110"/>
          </a:xfrm>
          <a:prstGeom prst="rect">
            <a:avLst/>
          </a:prstGeom>
        </p:spPr>
        <p:txBody>
          <a:bodyPr wrap="square">
            <a:spAutoFit/>
          </a:bodyPr>
          <a:lstStyle/>
          <a:p>
            <a:pPr lvl="0"/>
            <a:r>
              <a:rPr lang="fr-FR" sz="2000" dirty="0">
                <a:solidFill>
                  <a:prstClr val="black"/>
                </a:solidFill>
                <a:latin typeface="Garamond" panose="02020404030301010803" pitchFamily="18" charset="0"/>
              </a:rPr>
              <a:t>la bande verte la plaine fertile du bassin du Niger</a:t>
            </a:r>
            <a:r>
              <a:rPr lang="fr-FR" sz="2000" dirty="0" smtClean="0">
                <a:solidFill>
                  <a:prstClr val="black"/>
                </a:solidFill>
                <a:latin typeface="Garamond" panose="02020404030301010803" pitchFamily="18" charset="0"/>
              </a:rPr>
              <a:t>, </a:t>
            </a:r>
            <a:r>
              <a:rPr lang="fr-FR" sz="2000" dirty="0">
                <a:solidFill>
                  <a:prstClr val="black"/>
                </a:solidFill>
                <a:latin typeface="Garamond" panose="02020404030301010803" pitchFamily="18" charset="0"/>
              </a:rPr>
              <a:t>au sud du </a:t>
            </a:r>
            <a:r>
              <a:rPr lang="fr-FR" sz="2000" dirty="0" smtClean="0">
                <a:solidFill>
                  <a:prstClr val="black"/>
                </a:solidFill>
                <a:latin typeface="Garamond" panose="02020404030301010803" pitchFamily="18" charset="0"/>
              </a:rPr>
              <a:t>pays</a:t>
            </a:r>
            <a:endParaRPr lang="fr-FR" sz="2000" dirty="0">
              <a:latin typeface="Garamond" panose="02020404030301010803" pitchFamily="18" charset="0"/>
            </a:endParaRPr>
          </a:p>
        </p:txBody>
      </p:sp>
      <p:sp>
        <p:nvSpPr>
          <p:cNvPr id="19" name="Rectangle 18"/>
          <p:cNvSpPr/>
          <p:nvPr/>
        </p:nvSpPr>
        <p:spPr>
          <a:xfrm>
            <a:off x="4211960" y="3464245"/>
            <a:ext cx="2502024" cy="400110"/>
          </a:xfrm>
          <a:prstGeom prst="rect">
            <a:avLst/>
          </a:prstGeom>
        </p:spPr>
        <p:txBody>
          <a:bodyPr wrap="square">
            <a:spAutoFit/>
          </a:bodyPr>
          <a:lstStyle/>
          <a:p>
            <a:pPr lvl="0"/>
            <a:r>
              <a:rPr lang="fr-FR" sz="2000" dirty="0">
                <a:solidFill>
                  <a:prstClr val="black"/>
                </a:solidFill>
                <a:latin typeface="Garamond" panose="02020404030301010803" pitchFamily="18" charset="0"/>
              </a:rPr>
              <a:t>le rond orange le </a:t>
            </a:r>
            <a:r>
              <a:rPr lang="fr-FR" sz="2000" dirty="0" smtClean="0">
                <a:solidFill>
                  <a:prstClr val="black"/>
                </a:solidFill>
                <a:latin typeface="Garamond" panose="02020404030301010803" pitchFamily="18" charset="0"/>
              </a:rPr>
              <a:t>soleil,</a:t>
            </a:r>
            <a:endParaRPr lang="fr-FR" sz="2000" dirty="0">
              <a:solidFill>
                <a:prstClr val="black"/>
              </a:solidFill>
              <a:latin typeface="Garamond" panose="02020404030301010803"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nvPr>
        </p:nvGraphicFramePr>
        <p:xfrm>
          <a:off x="457200" y="1333500"/>
          <a:ext cx="4038600" cy="609600"/>
        </p:xfrm>
        <a:graphic>
          <a:graphicData uri="http://schemas.openxmlformats.org/drawingml/2006/table">
            <a:tbl>
              <a:tblPr/>
              <a:tblGrid>
                <a:gridCol w="4038600"/>
              </a:tblGrid>
              <a:tr h="114473">
                <a:tc>
                  <a:txBody>
                    <a:bodyPr/>
                    <a:lstStyle/>
                    <a:p>
                      <a:endParaRPr lang="fr-FR" sz="800"/>
                    </a:p>
                  </a:txBody>
                  <a:tcPr marL="0" marR="0" marT="0" marB="0">
                    <a:lnL>
                      <a:noFill/>
                    </a:lnL>
                    <a:lnR>
                      <a:noFill/>
                    </a:lnR>
                    <a:lnT>
                      <a:noFill/>
                    </a:lnT>
                    <a:lnB>
                      <a:noFill/>
                    </a:lnB>
                  </a:tcPr>
                </a:tc>
              </a:tr>
              <a:tr h="114473">
                <a:tc>
                  <a:txBody>
                    <a:bodyPr/>
                    <a:lstStyle/>
                    <a:p>
                      <a:pPr algn="ctr"/>
                      <a:r>
                        <a:rPr lang="fr-FR" sz="800"/>
                        <a:t>La carte du Niger...</a:t>
                      </a:r>
                    </a:p>
                  </a:txBody>
                  <a:tcPr marL="0" marR="0" marT="0" marB="0">
                    <a:lnL>
                      <a:noFill/>
                    </a:lnL>
                    <a:lnR>
                      <a:noFill/>
                    </a:lnR>
                    <a:lnT>
                      <a:noFill/>
                    </a:lnT>
                    <a:lnB>
                      <a:noFill/>
                    </a:lnB>
                  </a:tcPr>
                </a:tc>
              </a:tr>
              <a:tr h="343418">
                <a:tc>
                  <a:txBody>
                    <a:bodyPr/>
                    <a:lstStyle/>
                    <a:p>
                      <a:pPr algn="ctr"/>
                      <a:r>
                        <a:rPr lang="fr-FR" sz="800" dirty="0"/>
                        <a:t>- </a:t>
                      </a:r>
                      <a:r>
                        <a:rPr lang="fr-FR" sz="800" dirty="0">
                          <a:hlinkClick r:id="rId2"/>
                        </a:rPr>
                        <a:t>Index des cartes</a:t>
                      </a:r>
                      <a:endParaRPr lang="fr-FR" sz="800" dirty="0"/>
                    </a:p>
                    <a:p>
                      <a:pPr algn="ctr"/>
                      <a:r>
                        <a:rPr lang="fr-FR" sz="800" dirty="0"/>
                        <a:t/>
                      </a:r>
                      <a:br>
                        <a:rPr lang="fr-FR" sz="800" dirty="0"/>
                      </a:br>
                      <a:endParaRPr lang="fr-FR" sz="800" dirty="0"/>
                    </a:p>
                  </a:txBody>
                  <a:tcPr marL="0" marR="0" marT="0" marB="0">
                    <a:lnL>
                      <a:noFill/>
                    </a:lnL>
                    <a:lnR>
                      <a:noFill/>
                    </a:lnR>
                    <a:lnT>
                      <a:noFill/>
                    </a:lnT>
                    <a:lnB>
                      <a:noFill/>
                    </a:lnB>
                  </a:tcPr>
                </a:tc>
              </a:tr>
            </a:tbl>
          </a:graphicData>
        </a:graphic>
      </p:graphicFrame>
      <p:sp>
        <p:nvSpPr>
          <p:cNvPr id="8" name="Espace réservé du contenu 7"/>
          <p:cNvSpPr>
            <a:spLocks noGrp="1"/>
          </p:cNvSpPr>
          <p:nvPr>
            <p:ph sz="half" idx="2"/>
          </p:nvPr>
        </p:nvSpPr>
        <p:spPr>
          <a:xfrm>
            <a:off x="4979382" y="63911"/>
            <a:ext cx="3936535" cy="3060340"/>
          </a:xfrm>
        </p:spPr>
        <p:txBody>
          <a:bodyPr>
            <a:noAutofit/>
          </a:bodyPr>
          <a:lstStyle/>
          <a:p>
            <a:r>
              <a:rPr lang="fr-FR" sz="1800" dirty="0" smtClean="0">
                <a:latin typeface="Garamond" panose="02020404030301010803" pitchFamily="18" charset="0"/>
              </a:rPr>
              <a:t>Agadez, métropole d’équilibre au Niger</a:t>
            </a:r>
          </a:p>
          <a:p>
            <a:r>
              <a:rPr lang="fr-FR" sz="1800" dirty="0" smtClean="0">
                <a:latin typeface="Garamond" panose="02020404030301010803" pitchFamily="18" charset="0"/>
              </a:rPr>
              <a:t>capitale Niamey à l’extrême sud-ouest du pays et grandes villes au sud (Niger vert)</a:t>
            </a:r>
          </a:p>
          <a:p>
            <a:r>
              <a:rPr lang="fr-FR" sz="1800" dirty="0" smtClean="0">
                <a:latin typeface="Garamond" panose="02020404030301010803" pitchFamily="18" charset="0"/>
              </a:rPr>
              <a:t>Agadez en position de centre et de carrefour, près des mines d’uranium et des sites touristiques </a:t>
            </a:r>
          </a:p>
        </p:txBody>
      </p:sp>
      <p:pic>
        <p:nvPicPr>
          <p:cNvPr id="3080" name="Picture 8" descr="http://www.izf.net/upload/Documentation/Cartes/supercartes/ni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938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rte du Niger mettant en évidence la région d'Agadez.">
            <a:hlinkClick r:id="rId4" tooltip="Carte du Niger mettant en évidence la région d'Agadez."/>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76" y="3014670"/>
            <a:ext cx="4127892" cy="27003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95800" y="3368181"/>
            <a:ext cx="4463225" cy="1938992"/>
          </a:xfrm>
          <a:prstGeom prst="rect">
            <a:avLst/>
          </a:prstGeom>
        </p:spPr>
        <p:txBody>
          <a:bodyPr wrap="square">
            <a:spAutoFit/>
          </a:bodyPr>
          <a:lstStyle/>
          <a:p>
            <a:r>
              <a:rPr lang="fr-FR" sz="2000" dirty="0">
                <a:latin typeface="Garamond" panose="02020404030301010803" pitchFamily="18" charset="0"/>
              </a:rPr>
              <a:t>Chef-lieu de la région la plus vaste (52% du territoire national) et la moins dense du </a:t>
            </a:r>
            <a:r>
              <a:rPr lang="fr-FR" sz="2000" dirty="0" smtClean="0">
                <a:latin typeface="Garamond" panose="02020404030301010803" pitchFamily="18" charset="0"/>
              </a:rPr>
              <a:t>pays, Agadez est située presque au milieu de l’espace nigérien, entre l’ouest et l’est, le nord et le sud. La ville est un peu comme « l’œil » du pays</a:t>
            </a:r>
          </a:p>
        </p:txBody>
      </p:sp>
      <p:sp>
        <p:nvSpPr>
          <p:cNvPr id="10" name="Rectangle 9"/>
          <p:cNvSpPr/>
          <p:nvPr/>
        </p:nvSpPr>
        <p:spPr>
          <a:xfrm>
            <a:off x="107504" y="4890309"/>
            <a:ext cx="952633" cy="369332"/>
          </a:xfrm>
          <a:prstGeom prst="rect">
            <a:avLst/>
          </a:prstGeom>
        </p:spPr>
        <p:txBody>
          <a:bodyPr wrap="none">
            <a:spAutoFit/>
          </a:bodyPr>
          <a:lstStyle/>
          <a:p>
            <a:r>
              <a:rPr lang="fr-FR" dirty="0" smtClean="0"/>
              <a:t>Niamey </a:t>
            </a:r>
            <a:endParaRPr lang="fr-FR" dirty="0"/>
          </a:p>
        </p:txBody>
      </p:sp>
      <p:sp>
        <p:nvSpPr>
          <p:cNvPr id="11" name="Rectangle 10"/>
          <p:cNvSpPr/>
          <p:nvPr/>
        </p:nvSpPr>
        <p:spPr>
          <a:xfrm>
            <a:off x="1790321" y="4004607"/>
            <a:ext cx="859402" cy="369332"/>
          </a:xfrm>
          <a:prstGeom prst="rect">
            <a:avLst/>
          </a:prstGeom>
        </p:spPr>
        <p:txBody>
          <a:bodyPr wrap="none">
            <a:spAutoFit/>
          </a:bodyPr>
          <a:lstStyle/>
          <a:p>
            <a:r>
              <a:rPr lang="fr-FR" dirty="0" smtClean="0"/>
              <a:t>Agadez</a:t>
            </a:r>
            <a:endParaRPr lang="fr-FR" dirty="0"/>
          </a:p>
        </p:txBody>
      </p:sp>
      <p:sp>
        <p:nvSpPr>
          <p:cNvPr id="12" name="Ellipse 11"/>
          <p:cNvSpPr/>
          <p:nvPr/>
        </p:nvSpPr>
        <p:spPr>
          <a:xfrm>
            <a:off x="2082323" y="4323623"/>
            <a:ext cx="185421" cy="19157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bg1"/>
              </a:solidFill>
            </a:endParaRPr>
          </a:p>
        </p:txBody>
      </p:sp>
      <p:sp>
        <p:nvSpPr>
          <p:cNvPr id="20" name="Ellipse 19"/>
          <p:cNvSpPr/>
          <p:nvPr/>
        </p:nvSpPr>
        <p:spPr>
          <a:xfrm>
            <a:off x="609158" y="5218108"/>
            <a:ext cx="205172" cy="1905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bg1"/>
              </a:solidFill>
            </a:endParaRPr>
          </a:p>
        </p:txBody>
      </p:sp>
    </p:spTree>
    <p:extLst>
      <p:ext uri="{BB962C8B-B14F-4D97-AF65-F5344CB8AC3E}">
        <p14:creationId xmlns:p14="http://schemas.microsoft.com/office/powerpoint/2010/main" val="247874453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Agadez&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01654"/>
            <a:ext cx="6165580" cy="4138892"/>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07504" y="156824"/>
            <a:ext cx="2520280" cy="3970318"/>
          </a:xfrm>
          <a:prstGeom prst="rect">
            <a:avLst/>
          </a:prstGeom>
        </p:spPr>
        <p:txBody>
          <a:bodyPr wrap="square">
            <a:spAutoFit/>
          </a:bodyPr>
          <a:lstStyle/>
          <a:p>
            <a:r>
              <a:rPr lang="fr-FR" dirty="0" smtClean="0">
                <a:latin typeface="Garamond" panose="02020404030301010803" pitchFamily="18" charset="0"/>
              </a:rPr>
              <a:t>Agadez est devenu un carrefour (dangereux)</a:t>
            </a:r>
          </a:p>
          <a:p>
            <a:r>
              <a:rPr lang="fr-FR" dirty="0">
                <a:latin typeface="Garamond" panose="02020404030301010803" pitchFamily="18" charset="0"/>
              </a:rPr>
              <a:t>p</a:t>
            </a:r>
            <a:r>
              <a:rPr lang="fr-FR" dirty="0" smtClean="0">
                <a:latin typeface="Garamond" panose="02020404030301010803" pitchFamily="18" charset="0"/>
              </a:rPr>
              <a:t>our </a:t>
            </a:r>
            <a:r>
              <a:rPr lang="fr-FR" dirty="0" smtClean="0">
                <a:latin typeface="Garamond" panose="02020404030301010803" pitchFamily="18" charset="0"/>
              </a:rPr>
              <a:t>de nombreux candidats à l’immigration en Europe via la Libye et la Méditerranée.</a:t>
            </a:r>
          </a:p>
          <a:p>
            <a:r>
              <a:rPr lang="fr-FR" dirty="0" smtClean="0">
                <a:latin typeface="Garamond" panose="02020404030301010803" pitchFamily="18" charset="0"/>
              </a:rPr>
              <a:t>La ville doit attirer les êtres humains vers d’autres horizons et être un lieu où l’on peut contribuer au développement du Niger et l’Afrique</a:t>
            </a:r>
          </a:p>
          <a:p>
            <a:endParaRPr lang="fr-FR" dirty="0">
              <a:latin typeface="Arial Narrow" pitchFamily="34" charset="0"/>
            </a:endParaRPr>
          </a:p>
        </p:txBody>
      </p:sp>
      <p:sp>
        <p:nvSpPr>
          <p:cNvPr id="6" name="Rectangle 5"/>
          <p:cNvSpPr/>
          <p:nvPr/>
        </p:nvSpPr>
        <p:spPr>
          <a:xfrm>
            <a:off x="4940862" y="2509828"/>
            <a:ext cx="829073" cy="369332"/>
          </a:xfrm>
          <a:prstGeom prst="rect">
            <a:avLst/>
          </a:prstGeom>
        </p:spPr>
        <p:txBody>
          <a:bodyPr wrap="none">
            <a:spAutoFit/>
          </a:bodyPr>
          <a:lstStyle/>
          <a:p>
            <a:r>
              <a:rPr lang="fr-FR" dirty="0">
                <a:latin typeface="Arial Narrow" pitchFamily="34" charset="0"/>
              </a:rPr>
              <a:t>Agadez</a:t>
            </a:r>
            <a:endParaRPr lang="fr-FR" dirty="0"/>
          </a:p>
        </p:txBody>
      </p:sp>
      <p:sp>
        <p:nvSpPr>
          <p:cNvPr id="2" name="Rectangle 1"/>
          <p:cNvSpPr/>
          <p:nvPr/>
        </p:nvSpPr>
        <p:spPr>
          <a:xfrm>
            <a:off x="2627784" y="4293602"/>
            <a:ext cx="6237588" cy="1354217"/>
          </a:xfrm>
          <a:prstGeom prst="rect">
            <a:avLst/>
          </a:prstGeom>
        </p:spPr>
        <p:txBody>
          <a:bodyPr wrap="square">
            <a:spAutoFit/>
          </a:bodyPr>
          <a:lstStyle/>
          <a:p>
            <a:pPr fontAlgn="base"/>
            <a:r>
              <a:rPr lang="fr-FR" sz="1400" dirty="0">
                <a:solidFill>
                  <a:srgbClr val="000000"/>
                </a:solidFill>
                <a:latin typeface="Garamond" panose="02020404030301010803" pitchFamily="18" charset="0"/>
              </a:rPr>
              <a:t>Située entre Sahel et Sahara, Agadez, au Niger, est au cœur des migrations. La ville, qui accueillait autrefois les caravanes, est aujourd'hui l'un des principaux points de passage vers la Libye pour les migrants qui cherchent à rejoindre l'Europe. C'est ici qu'Emmanuel Macron envisage la création d'un centre pour permettre aux demandeurs d'asile d'effectuer leurs démarches en évitant qu'ils ne traversent la Méditerranée</a:t>
            </a:r>
            <a:r>
              <a:rPr lang="fr-FR" sz="1400" dirty="0" smtClean="0">
                <a:solidFill>
                  <a:srgbClr val="000000"/>
                </a:solidFill>
                <a:latin typeface="Garamond" panose="02020404030301010803" pitchFamily="18" charset="0"/>
              </a:rPr>
              <a:t>.</a:t>
            </a:r>
          </a:p>
          <a:p>
            <a:pPr fontAlgn="base"/>
            <a:r>
              <a:rPr lang="fr-FR" sz="1200" dirty="0" smtClean="0">
                <a:solidFill>
                  <a:srgbClr val="000000"/>
                </a:solidFill>
                <a:latin typeface="Garamond" panose="02020404030301010803" pitchFamily="18" charset="0"/>
              </a:rPr>
              <a:t>www.france24.com/fr/20171213-focus-niger-agadez-centre-accueil-migrants-terrorisme-sahel</a:t>
            </a:r>
            <a:endParaRPr lang="fr-FR" sz="1200" b="0" i="0" u="none" strike="noStrike" dirty="0">
              <a:solidFill>
                <a:srgbClr val="000000"/>
              </a:solidFill>
              <a:effectLst/>
              <a:latin typeface="Garamond" panose="02020404030301010803" pitchFamily="18" charset="0"/>
            </a:endParaRPr>
          </a:p>
        </p:txBody>
      </p:sp>
      <p:sp>
        <p:nvSpPr>
          <p:cNvPr id="3" name="Rectangle 2"/>
          <p:cNvSpPr/>
          <p:nvPr/>
        </p:nvSpPr>
        <p:spPr>
          <a:xfrm>
            <a:off x="4716016" y="1489348"/>
            <a:ext cx="702436" cy="307777"/>
          </a:xfrm>
          <a:prstGeom prst="rect">
            <a:avLst/>
          </a:prstGeom>
        </p:spPr>
        <p:txBody>
          <a:bodyPr wrap="none">
            <a:spAutoFit/>
          </a:bodyPr>
          <a:lstStyle/>
          <a:p>
            <a:r>
              <a:rPr lang="fr-FR" sz="1400" dirty="0" err="1" smtClean="0">
                <a:solidFill>
                  <a:srgbClr val="222222"/>
                </a:solidFill>
                <a:latin typeface="Arial" panose="020B0604020202020204" pitchFamily="34" charset="0"/>
              </a:rPr>
              <a:t>Sabha</a:t>
            </a:r>
            <a:endParaRPr lang="fr-FR" sz="1400" dirty="0"/>
          </a:p>
        </p:txBody>
      </p:sp>
    </p:spTree>
    <p:extLst>
      <p:ext uri="{BB962C8B-B14F-4D97-AF65-F5344CB8AC3E}">
        <p14:creationId xmlns:p14="http://schemas.microsoft.com/office/powerpoint/2010/main" val="415382184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1196"/>
            <a:ext cx="8229600" cy="61862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fr-FR" b="1" dirty="0" smtClean="0">
                <a:solidFill>
                  <a:srgbClr val="00B050"/>
                </a:solidFill>
                <a:effectLst>
                  <a:outerShdw blurRad="38100" dist="38100" dir="2700000" algn="tl">
                    <a:srgbClr val="000000">
                      <a:alpha val="43137"/>
                    </a:srgbClr>
                  </a:outerShdw>
                </a:effectLst>
                <a:latin typeface="Garamond" panose="02020404030301010803" pitchFamily="18" charset="0"/>
              </a:rPr>
              <a:t>Bref </a:t>
            </a:r>
            <a:r>
              <a:rPr lang="fr-FR" b="1" dirty="0" smtClean="0">
                <a:solidFill>
                  <a:srgbClr val="00B050"/>
                </a:solidFill>
                <a:effectLst>
                  <a:outerShdw blurRad="38100" dist="38100" dir="2700000" algn="tl">
                    <a:srgbClr val="000000">
                      <a:alpha val="43137"/>
                    </a:srgbClr>
                  </a:outerShdw>
                </a:effectLst>
                <a:latin typeface="Garamond" panose="02020404030301010803" pitchFamily="18" charset="0"/>
              </a:rPr>
              <a:t>état </a:t>
            </a:r>
            <a:r>
              <a:rPr lang="fr-FR" b="1" dirty="0" smtClean="0">
                <a:solidFill>
                  <a:srgbClr val="00B050"/>
                </a:solidFill>
                <a:effectLst>
                  <a:outerShdw blurRad="38100" dist="38100" dir="2700000" algn="tl">
                    <a:srgbClr val="000000">
                      <a:alpha val="43137"/>
                    </a:srgbClr>
                  </a:outerShdw>
                </a:effectLst>
                <a:latin typeface="Garamond" panose="02020404030301010803" pitchFamily="18" charset="0"/>
              </a:rPr>
              <a:t>des lieux</a:t>
            </a:r>
            <a:endParaRPr lang="fr-FR" b="1" dirty="0">
              <a:solidFill>
                <a:srgbClr val="00B050"/>
              </a:solidFill>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457200" y="761676"/>
            <a:ext cx="8229600" cy="3771636"/>
          </a:xfrm>
        </p:spPr>
        <p:txBody>
          <a:bodyPr>
            <a:normAutofit/>
          </a:bodyPr>
          <a:lstStyle/>
          <a:p>
            <a:pPr marL="0" indent="0">
              <a:buNone/>
            </a:pPr>
            <a:r>
              <a:rPr lang="fr-FR" sz="2400" dirty="0" smtClean="0">
                <a:latin typeface="Garamond" panose="02020404030301010803" pitchFamily="18" charset="0"/>
              </a:rPr>
              <a:t>Maintenant que nous avons situé le Niger et Agadez sur la carte, allons à la rencontre de la ville et de ses habitants.</a:t>
            </a:r>
            <a:endParaRPr lang="fr-FR" sz="2400" dirty="0">
              <a:latin typeface="Garamond" panose="02020404030301010803" pitchFamily="18" charset="0"/>
            </a:endParaRPr>
          </a:p>
        </p:txBody>
      </p:sp>
      <p:pic>
        <p:nvPicPr>
          <p:cNvPr id="1026" name="Picture 2" descr="Résultat de recherche d'images pour &quot;habitants d'agadez&quo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795"/>
          <a:stretch/>
        </p:blipFill>
        <p:spPr bwMode="auto">
          <a:xfrm>
            <a:off x="1403648" y="1561356"/>
            <a:ext cx="6715338" cy="39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206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4" y="193204"/>
            <a:ext cx="9104676" cy="535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0903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é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03"/>
            <a:ext cx="8532440" cy="570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9360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216640" y="148614"/>
            <a:ext cx="4058588" cy="693944"/>
          </a:xfrm>
        </p:spPr>
        <p:txBody>
          <a:bodyPr>
            <a:normAutofit fontScale="90000"/>
          </a:bodyPr>
          <a:lstStyle/>
          <a:p>
            <a:r>
              <a:rPr lang="fr-FR" dirty="0" smtClean="0"/>
              <a:t>Le choc Agadez</a:t>
            </a:r>
            <a:endParaRPr lang="fr-FR" dirty="0"/>
          </a:p>
        </p:txBody>
      </p:sp>
      <p:sp>
        <p:nvSpPr>
          <p:cNvPr id="8" name="Espace réservé du contenu 7"/>
          <p:cNvSpPr>
            <a:spLocks noGrp="1"/>
          </p:cNvSpPr>
          <p:nvPr>
            <p:ph idx="1"/>
          </p:nvPr>
        </p:nvSpPr>
        <p:spPr>
          <a:xfrm>
            <a:off x="2129766" y="1321756"/>
            <a:ext cx="4314441" cy="4104456"/>
          </a:xfrm>
        </p:spPr>
        <p:txBody>
          <a:bodyPr>
            <a:normAutofit fontScale="62500" lnSpcReduction="20000"/>
          </a:bodyPr>
          <a:lstStyle/>
          <a:p>
            <a:r>
              <a:rPr lang="fr-FR" dirty="0" smtClean="0">
                <a:effectLst>
                  <a:outerShdw blurRad="38100" dist="38100" dir="2700000" algn="tl">
                    <a:srgbClr val="000000">
                      <a:alpha val="43137"/>
                    </a:srgbClr>
                  </a:outerShdw>
                </a:effectLst>
                <a:latin typeface="Garamond" panose="02020404030301010803" pitchFamily="18" charset="0"/>
              </a:rPr>
              <a:t>La mystérieuse cité du désert au passé riche et glorieux</a:t>
            </a:r>
          </a:p>
          <a:p>
            <a:r>
              <a:rPr lang="fr-FR" dirty="0" smtClean="0">
                <a:effectLst>
                  <a:outerShdw blurRad="38100" dist="38100" dir="2700000" algn="tl">
                    <a:srgbClr val="000000">
                      <a:alpha val="43137"/>
                    </a:srgbClr>
                  </a:outerShdw>
                </a:effectLst>
                <a:latin typeface="Garamond" panose="02020404030301010803" pitchFamily="18" charset="0"/>
              </a:rPr>
              <a:t>Ville de haute culture et </a:t>
            </a:r>
            <a:r>
              <a:rPr lang="fr-FR" dirty="0" smtClean="0">
                <a:effectLst>
                  <a:outerShdw blurRad="38100" dist="38100" dir="2700000" algn="tl">
                    <a:srgbClr val="000000">
                      <a:alpha val="43137"/>
                    </a:srgbClr>
                  </a:outerShdw>
                </a:effectLst>
                <a:latin typeface="Garamond" panose="02020404030301010803" pitchFamily="18" charset="0"/>
              </a:rPr>
              <a:t>de </a:t>
            </a:r>
            <a:r>
              <a:rPr lang="fr-FR" dirty="0" smtClean="0">
                <a:effectLst>
                  <a:outerShdw blurRad="38100" dist="38100" dir="2700000" algn="tl">
                    <a:srgbClr val="000000">
                      <a:alpha val="43137"/>
                    </a:srgbClr>
                  </a:outerShdw>
                </a:effectLst>
                <a:latin typeface="Garamond" panose="02020404030301010803" pitchFamily="18" charset="0"/>
              </a:rPr>
              <a:t>tradition</a:t>
            </a:r>
            <a:r>
              <a:rPr lang="fr-FR" dirty="0" smtClean="0">
                <a:effectLst>
                  <a:outerShdw blurRad="38100" dist="38100" dir="2700000" algn="tl">
                    <a:srgbClr val="000000">
                      <a:alpha val="43137"/>
                    </a:srgbClr>
                  </a:outerShdw>
                </a:effectLst>
                <a:latin typeface="Garamond" panose="02020404030301010803" pitchFamily="18" charset="0"/>
              </a:rPr>
              <a:t>, patrimoine </a:t>
            </a:r>
            <a:r>
              <a:rPr lang="fr-FR" dirty="0">
                <a:effectLst>
                  <a:outerShdw blurRad="38100" dist="38100" dir="2700000" algn="tl">
                    <a:srgbClr val="000000">
                      <a:alpha val="43137"/>
                    </a:srgbClr>
                  </a:outerShdw>
                </a:effectLst>
                <a:latin typeface="Garamond" panose="02020404030301010803" pitchFamily="18" charset="0"/>
              </a:rPr>
              <a:t>mondial de </a:t>
            </a:r>
            <a:r>
              <a:rPr lang="fr-FR" dirty="0" smtClean="0">
                <a:effectLst>
                  <a:outerShdw blurRad="38100" dist="38100" dir="2700000" algn="tl">
                    <a:srgbClr val="000000">
                      <a:alpha val="43137"/>
                    </a:srgbClr>
                  </a:outerShdw>
                </a:effectLst>
                <a:latin typeface="Garamond" panose="02020404030301010803" pitchFamily="18" charset="0"/>
              </a:rPr>
              <a:t>l’humanité,</a:t>
            </a:r>
          </a:p>
          <a:p>
            <a:r>
              <a:rPr lang="fr-FR" dirty="0" smtClean="0">
                <a:effectLst>
                  <a:outerShdw blurRad="38100" dist="38100" dir="2700000" algn="tl">
                    <a:srgbClr val="000000">
                      <a:alpha val="43137"/>
                    </a:srgbClr>
                  </a:outerShdw>
                </a:effectLst>
                <a:latin typeface="Garamond" panose="02020404030301010803" pitchFamily="18" charset="0"/>
              </a:rPr>
              <a:t>Les atouts de la modernité : université, aéroport international, équipements hôteliers</a:t>
            </a:r>
          </a:p>
          <a:p>
            <a:r>
              <a:rPr lang="fr-FR" dirty="0">
                <a:effectLst>
                  <a:outerShdw blurRad="38100" dist="38100" dir="2700000" algn="tl">
                    <a:srgbClr val="000000">
                      <a:alpha val="43137"/>
                    </a:srgbClr>
                  </a:outerShdw>
                </a:effectLst>
                <a:latin typeface="Garamond" panose="02020404030301010803" pitchFamily="18" charset="0"/>
              </a:rPr>
              <a:t>La fierté touareg ancestrale, </a:t>
            </a:r>
            <a:r>
              <a:rPr lang="fr-FR" dirty="0" smtClean="0">
                <a:effectLst>
                  <a:outerShdw blurRad="38100" dist="38100" dir="2700000" algn="tl">
                    <a:srgbClr val="000000">
                      <a:alpha val="43137"/>
                    </a:srgbClr>
                  </a:outerShdw>
                </a:effectLst>
                <a:latin typeface="Garamond" panose="02020404030301010803" pitchFamily="18" charset="0"/>
              </a:rPr>
              <a:t>des équipements récents et performants</a:t>
            </a:r>
            <a:endParaRPr lang="fr-FR" dirty="0">
              <a:effectLst>
                <a:outerShdw blurRad="38100" dist="38100" dir="2700000" algn="tl">
                  <a:srgbClr val="000000">
                    <a:alpha val="43137"/>
                  </a:srgbClr>
                </a:outerShdw>
              </a:effectLst>
              <a:latin typeface="Garamond" panose="02020404030301010803" pitchFamily="18" charset="0"/>
            </a:endParaRPr>
          </a:p>
          <a:p>
            <a:r>
              <a:rPr lang="fr-FR" dirty="0" smtClean="0">
                <a:effectLst>
                  <a:outerShdw blurRad="38100" dist="38100" dir="2700000" algn="tl">
                    <a:srgbClr val="000000">
                      <a:alpha val="43137"/>
                    </a:srgbClr>
                  </a:outerShdw>
                </a:effectLst>
                <a:latin typeface="Garamond" panose="02020404030301010803" pitchFamily="18" charset="0"/>
              </a:rPr>
              <a:t>Un tourisme sans équivalent</a:t>
            </a:r>
          </a:p>
          <a:p>
            <a:r>
              <a:rPr lang="fr-FR" dirty="0" smtClean="0">
                <a:effectLst>
                  <a:outerShdw blurRad="38100" dist="38100" dir="2700000" algn="tl">
                    <a:srgbClr val="000000">
                      <a:alpha val="43137"/>
                    </a:srgbClr>
                  </a:outerShdw>
                </a:effectLst>
                <a:latin typeface="Garamond" panose="02020404030301010803" pitchFamily="18" charset="0"/>
              </a:rPr>
              <a:t>Une </a:t>
            </a:r>
            <a:r>
              <a:rPr lang="fr-FR" dirty="0">
                <a:effectLst>
                  <a:outerShdw blurRad="38100" dist="38100" dir="2700000" algn="tl">
                    <a:srgbClr val="000000">
                      <a:alpha val="43137"/>
                    </a:srgbClr>
                  </a:outerShdw>
                </a:effectLst>
                <a:latin typeface="Garamond" panose="02020404030301010803" pitchFamily="18" charset="0"/>
              </a:rPr>
              <a:t>ville </a:t>
            </a:r>
            <a:r>
              <a:rPr lang="fr-FR" dirty="0" smtClean="0">
                <a:effectLst>
                  <a:outerShdw blurRad="38100" dist="38100" dir="2700000" algn="tl">
                    <a:srgbClr val="000000">
                      <a:alpha val="43137"/>
                    </a:srgbClr>
                  </a:outerShdw>
                </a:effectLst>
                <a:latin typeface="Garamond" panose="02020404030301010803" pitchFamily="18" charset="0"/>
              </a:rPr>
              <a:t>de tradition projetée dans le futur, qui bouge, s’équipe, s’ouvre au monde</a:t>
            </a:r>
            <a:endParaRPr lang="fr-FR" dirty="0">
              <a:effectLst>
                <a:outerShdw blurRad="38100" dist="38100" dir="2700000" algn="tl">
                  <a:srgbClr val="000000">
                    <a:alpha val="43137"/>
                  </a:srgbClr>
                </a:outerShdw>
              </a:effectLst>
              <a:latin typeface="Garamond" panose="02020404030301010803" pitchFamily="18" charset="0"/>
            </a:endParaRPr>
          </a:p>
        </p:txBody>
      </p:sp>
      <p:pic>
        <p:nvPicPr>
          <p:cNvPr id="4" name="Picture 3" descr="http://www.talam-leman.com/images/Az-voyage2016-Sokni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245" t="29184" r="23294" b="7904"/>
          <a:stretch/>
        </p:blipFill>
        <p:spPr bwMode="auto">
          <a:xfrm>
            <a:off x="141240" y="3539032"/>
            <a:ext cx="1956348" cy="2027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talam-leman.com/images/photos/actus/IMG_15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612" y="4225652"/>
            <a:ext cx="2710174" cy="120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ésultat de recherche d'images pour &quot;Université d'Agadez&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193" y="2425452"/>
            <a:ext cx="2667009" cy="1620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associé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240" y="2154012"/>
            <a:ext cx="1938570" cy="12964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croix d'Agadez&quo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012" y="148614"/>
            <a:ext cx="1916798" cy="1916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Hôtel Agadez&quo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5228" y="466558"/>
            <a:ext cx="2694974" cy="179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91153"/>
      </p:ext>
    </p:extLst>
  </p:cSld>
  <p:clrMapOvr>
    <a:masterClrMapping/>
  </p:clrMapOvr>
  <p:transition spd="med">
    <p:fade/>
  </p:transition>
</p:sld>
</file>

<file path=ppt/theme/theme1.xml><?xml version="1.0" encoding="utf-8"?>
<a:theme xmlns:a="http://schemas.openxmlformats.org/drawingml/2006/main" name="TS03000397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28" ma:contentTypeDescription="Create a new document." ma:contentTypeScope="" ma:versionID="3734922cae638a1d4f2b3c9f45d0aea3"/>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EB7D5BE1-0852-44CB-9679-06D176DC3BF0}">
  <ds:schemaRefs>
    <ds:schemaRef ds:uri="http://schemas.microsoft.com/sharepoint/v3/contenttype/forms"/>
  </ds:schemaRefs>
</ds:datastoreItem>
</file>

<file path=customXml/itemProps2.xml><?xml version="1.0" encoding="utf-8"?>
<ds:datastoreItem xmlns:ds="http://schemas.openxmlformats.org/officeDocument/2006/customXml" ds:itemID="{E2507DD0-4F76-41DF-84FF-2F8BD2DD0BB7}">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5361079B-8CE5-4238-B16E-8153CFD1047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TS030003976</Template>
  <TotalTime>1316</TotalTime>
  <Words>921</Words>
  <Application>Microsoft Office PowerPoint</Application>
  <PresentationFormat>Affichage à l'écran (16:10)</PresentationFormat>
  <Paragraphs>104</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Arial Black</vt:lpstr>
      <vt:lpstr>Arial Narrow</vt:lpstr>
      <vt:lpstr>Calibri</vt:lpstr>
      <vt:lpstr>Garamond</vt:lpstr>
      <vt:lpstr>open_sansregular</vt:lpstr>
      <vt:lpstr>Times New Roman</vt:lpstr>
      <vt:lpstr>Wingdings</vt:lpstr>
      <vt:lpstr>TS030003976</vt:lpstr>
      <vt:lpstr>Agadez, ville internationale de la paix</vt:lpstr>
      <vt:lpstr>Présentation PowerPoint</vt:lpstr>
      <vt:lpstr>Une vocation de pays lien</vt:lpstr>
      <vt:lpstr>Présentation PowerPoint</vt:lpstr>
      <vt:lpstr>Présentation PowerPoint</vt:lpstr>
      <vt:lpstr>Bref état des lieux</vt:lpstr>
      <vt:lpstr>Présentation PowerPoint</vt:lpstr>
      <vt:lpstr>Présentation PowerPoint</vt:lpstr>
      <vt:lpstr>Le choc Agadez</vt:lpstr>
      <vt:lpstr>« Agadez Sokni »</vt:lpstr>
      <vt:lpstr>Présentation PowerPoint</vt:lpstr>
      <vt:lpstr>Présentation PowerPoint</vt:lpstr>
      <vt:lpstr>Agadez, symbole du nouveau paradigme nigérien</vt:lpstr>
      <vt:lpstr>Présentation PowerPoint</vt:lpstr>
      <vt:lpstr>Projet Agadez</vt:lpstr>
      <vt:lpstr>Quatre pôles</vt:lpstr>
      <vt:lpstr>Présentation PowerPoint</vt:lpstr>
      <vt:lpstr>Le Pôle Économie du désert</vt:lpstr>
      <vt:lpstr>Le pôle de la fierté touareg</vt:lpstr>
      <vt:lpstr>Le Pôle économie de paix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projet</dc:title>
  <dc:creator>Laurent</dc:creator>
  <cp:lastModifiedBy>Utilisateur Windows</cp:lastModifiedBy>
  <cp:revision>33</cp:revision>
  <dcterms:created xsi:type="dcterms:W3CDTF">2011-11-12T09:28:17Z</dcterms:created>
  <dcterms:modified xsi:type="dcterms:W3CDTF">2018-04-16T11:28:25Z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TC300039769990</vt:lpwstr>
  </property>
</Properties>
</file>